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3"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6D2"/>
    <a:srgbClr val="232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1"/>
    <p:restoredTop sz="94704"/>
  </p:normalViewPr>
  <p:slideViewPr>
    <p:cSldViewPr snapToGrid="0">
      <p:cViewPr varScale="1">
        <p:scale>
          <a:sx n="108" d="100"/>
          <a:sy n="108" d="100"/>
        </p:scale>
        <p:origin x="18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418936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424523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102560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345995-23DA-0349-AF3E-73DB81DE38C7}" type="datetimeFigureOut">
              <a:rPr lang="nl-NL" smtClean="0"/>
              <a:t>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59143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6345995-23DA-0349-AF3E-73DB81DE38C7}" type="datetimeFigureOut">
              <a:rPr lang="nl-NL" smtClean="0"/>
              <a:t>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224016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6345995-23DA-0349-AF3E-73DB81DE38C7}" type="datetimeFigureOut">
              <a:rPr lang="nl-NL" smtClean="0"/>
              <a:t>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265607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6345995-23DA-0349-AF3E-73DB81DE38C7}" type="datetimeFigureOut">
              <a:rPr lang="nl-NL" smtClean="0"/>
              <a:t>2-6-2023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364076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6345995-23DA-0349-AF3E-73DB81DE38C7}" type="datetimeFigureOut">
              <a:rPr lang="nl-NL" smtClean="0"/>
              <a:t>2-6-2023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297187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45995-23DA-0349-AF3E-73DB81DE38C7}" type="datetimeFigureOut">
              <a:rPr lang="nl-NL" smtClean="0"/>
              <a:t>2-6-2023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63543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6345995-23DA-0349-AF3E-73DB81DE38C7}" type="datetimeFigureOut">
              <a:rPr lang="nl-NL" smtClean="0"/>
              <a:t>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41741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6345995-23DA-0349-AF3E-73DB81DE38C7}" type="datetimeFigureOut">
              <a:rPr lang="nl-NL" smtClean="0"/>
              <a:t>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676A5C-8510-7047-99AF-67E3FA70983E}" type="slidenum">
              <a:rPr lang="nl-NL" smtClean="0"/>
              <a:t>‹nr.›</a:t>
            </a:fld>
            <a:endParaRPr lang="nl-NL"/>
          </a:p>
        </p:txBody>
      </p:sp>
    </p:spTree>
    <p:extLst>
      <p:ext uri="{BB962C8B-B14F-4D97-AF65-F5344CB8AC3E}">
        <p14:creationId xmlns:p14="http://schemas.microsoft.com/office/powerpoint/2010/main" val="39859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45995-23DA-0349-AF3E-73DB81DE38C7}" type="datetimeFigureOut">
              <a:rPr lang="nl-NL" smtClean="0"/>
              <a:t>2-6-2023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76A5C-8510-7047-99AF-67E3FA70983E}" type="slidenum">
              <a:rPr lang="nl-NL" smtClean="0"/>
              <a:t>‹nr.›</a:t>
            </a:fld>
            <a:endParaRPr lang="nl-NL"/>
          </a:p>
        </p:txBody>
      </p:sp>
    </p:spTree>
    <p:extLst>
      <p:ext uri="{BB962C8B-B14F-4D97-AF65-F5344CB8AC3E}">
        <p14:creationId xmlns:p14="http://schemas.microsoft.com/office/powerpoint/2010/main" val="16948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http://www.helphulphond.nl/"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lLJVYrnJyeM?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B3BEF-9721-E874-FF4A-CC900062D40F}"/>
              </a:ext>
            </a:extLst>
          </p:cNvPr>
          <p:cNvSpPr>
            <a:spLocks noGrp="1"/>
          </p:cNvSpPr>
          <p:nvPr>
            <p:ph type="ctrTitle"/>
          </p:nvPr>
        </p:nvSpPr>
        <p:spPr/>
        <p:txBody>
          <a:bodyPr/>
          <a:lstStyle/>
          <a:p>
            <a:endParaRPr lang="nl-NL"/>
          </a:p>
        </p:txBody>
      </p:sp>
      <p:pic>
        <p:nvPicPr>
          <p:cNvPr id="5" name="Afbeelding 4" descr="Afbeelding met persoon, buiten, mensen, menigte&#10;&#10;Automatisch gegenereerde beschrijving">
            <a:extLst>
              <a:ext uri="{FF2B5EF4-FFF2-40B4-BE49-F238E27FC236}">
                <a16:creationId xmlns:a16="http://schemas.microsoft.com/office/drawing/2014/main" id="{234FA0BF-4D56-67DD-8ED9-D2A1B816306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4923494"/>
          </a:xfrm>
          <a:prstGeom prst="rect">
            <a:avLst/>
          </a:prstGeom>
        </p:spPr>
      </p:pic>
      <p:sp>
        <p:nvSpPr>
          <p:cNvPr id="6" name="Rechthoek 5">
            <a:extLst>
              <a:ext uri="{FF2B5EF4-FFF2-40B4-BE49-F238E27FC236}">
                <a16:creationId xmlns:a16="http://schemas.microsoft.com/office/drawing/2014/main" id="{FA9AD0F1-3D08-C3EA-0916-C4B0D7598138}"/>
              </a:ext>
            </a:extLst>
          </p:cNvPr>
          <p:cNvSpPr/>
          <p:nvPr/>
        </p:nvSpPr>
        <p:spPr>
          <a:xfrm>
            <a:off x="0" y="4923494"/>
            <a:ext cx="9144000" cy="1934506"/>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86790B3C-3AF3-5168-9D2F-EB4A04A289B1}"/>
              </a:ext>
            </a:extLst>
          </p:cNvPr>
          <p:cNvSpPr txBox="1"/>
          <p:nvPr/>
        </p:nvSpPr>
        <p:spPr>
          <a:xfrm>
            <a:off x="563766" y="5198249"/>
            <a:ext cx="5005137" cy="523220"/>
          </a:xfrm>
          <a:prstGeom prst="rect">
            <a:avLst/>
          </a:prstGeom>
          <a:noFill/>
        </p:spPr>
        <p:txBody>
          <a:bodyPr wrap="square" rtlCol="0">
            <a:spAutoFit/>
          </a:bodyPr>
          <a:lstStyle/>
          <a:p>
            <a:r>
              <a:rPr lang="nl-NL" sz="2800" b="1" dirty="0">
                <a:solidFill>
                  <a:schemeClr val="bg1"/>
                </a:solidFill>
              </a:rPr>
              <a:t>Spreekbeurt</a:t>
            </a:r>
          </a:p>
        </p:txBody>
      </p:sp>
      <p:sp>
        <p:nvSpPr>
          <p:cNvPr id="8" name="Tekstvak 7">
            <a:extLst>
              <a:ext uri="{FF2B5EF4-FFF2-40B4-BE49-F238E27FC236}">
                <a16:creationId xmlns:a16="http://schemas.microsoft.com/office/drawing/2014/main" id="{A6EA48E3-21DF-528C-938A-D68FFBDA186B}"/>
              </a:ext>
            </a:extLst>
          </p:cNvPr>
          <p:cNvSpPr txBox="1"/>
          <p:nvPr/>
        </p:nvSpPr>
        <p:spPr>
          <a:xfrm>
            <a:off x="563765" y="5585922"/>
            <a:ext cx="5005137" cy="523220"/>
          </a:xfrm>
          <a:prstGeom prst="rect">
            <a:avLst/>
          </a:prstGeom>
          <a:noFill/>
        </p:spPr>
        <p:txBody>
          <a:bodyPr wrap="square" rtlCol="0">
            <a:spAutoFit/>
          </a:bodyPr>
          <a:lstStyle/>
          <a:p>
            <a:r>
              <a:rPr lang="nl-NL" sz="2800" dirty="0">
                <a:solidFill>
                  <a:schemeClr val="bg1"/>
                </a:solidFill>
              </a:rPr>
              <a:t>Hulphond Nederland</a:t>
            </a:r>
          </a:p>
        </p:txBody>
      </p:sp>
      <p:pic>
        <p:nvPicPr>
          <p:cNvPr id="11" name="Afbeelding 10">
            <a:extLst>
              <a:ext uri="{FF2B5EF4-FFF2-40B4-BE49-F238E27FC236}">
                <a16:creationId xmlns:a16="http://schemas.microsoft.com/office/drawing/2014/main" id="{006E0CDC-1EC1-A915-80C1-921BA19812D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01420" y="5417418"/>
            <a:ext cx="2315219" cy="578805"/>
          </a:xfrm>
          <a:prstGeom prst="rect">
            <a:avLst/>
          </a:prstGeom>
        </p:spPr>
      </p:pic>
    </p:spTree>
    <p:extLst>
      <p:ext uri="{BB962C8B-B14F-4D97-AF65-F5344CB8AC3E}">
        <p14:creationId xmlns:p14="http://schemas.microsoft.com/office/powerpoint/2010/main" val="366990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4767310" y="365126"/>
            <a:ext cx="3748039" cy="1325563"/>
          </a:xfrm>
        </p:spPr>
        <p:txBody>
          <a:bodyPr>
            <a:normAutofit/>
          </a:bodyPr>
          <a:lstStyle/>
          <a:p>
            <a:r>
              <a:rPr lang="nl-NL" sz="2800" dirty="0">
                <a:solidFill>
                  <a:srgbClr val="4B96D2"/>
                </a:solidFill>
                <a:latin typeface="Open Sans Extrabold" panose="020B0906030804020204" pitchFamily="34" charset="0"/>
                <a:ea typeface="Open Sans Extrabold" panose="020B0906030804020204" pitchFamily="34" charset="0"/>
                <a:cs typeface="Open Sans Extrabold" panose="020B0906030804020204" pitchFamily="34" charset="0"/>
              </a:rPr>
              <a:t>Epilepsie-hulphond</a:t>
            </a:r>
          </a:p>
        </p:txBody>
      </p:sp>
      <p:sp>
        <p:nvSpPr>
          <p:cNvPr id="3" name="Tekstvak 2">
            <a:extLst>
              <a:ext uri="{FF2B5EF4-FFF2-40B4-BE49-F238E27FC236}">
                <a16:creationId xmlns:a16="http://schemas.microsoft.com/office/drawing/2014/main" id="{74F3D3C1-3611-BAF7-B950-9C38A04BE9E0}"/>
              </a:ext>
            </a:extLst>
          </p:cNvPr>
          <p:cNvSpPr txBox="1"/>
          <p:nvPr/>
        </p:nvSpPr>
        <p:spPr>
          <a:xfrm>
            <a:off x="4767311" y="1351474"/>
            <a:ext cx="3943350" cy="5078313"/>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Een Epilepsie-hulphond kan een epilepsie aanval van tevoren aanvoelen en zijn baas waarschuwen.</a:t>
            </a:r>
          </a:p>
          <a:p>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Dit doet de hond door:</a:t>
            </a:r>
          </a:p>
          <a:p>
            <a:pPr marL="742950" lvl="1" indent="-285750">
              <a:buFont typeface="Arial" panose="020B0604020202020204" pitchFamily="34" charset="0"/>
              <a:buChar char="•"/>
            </a:pPr>
            <a:r>
              <a:rPr lang="nl-NL" dirty="0">
                <a:solidFill>
                  <a:srgbClr val="23295C"/>
                </a:solidFill>
                <a:latin typeface="+mj-lt"/>
              </a:rPr>
              <a:t>zijn baas strak te blijven aankijken</a:t>
            </a:r>
          </a:p>
          <a:p>
            <a:pPr marL="742950" lvl="1" indent="-285750">
              <a:buFont typeface="Arial" panose="020B0604020202020204" pitchFamily="34" charset="0"/>
              <a:buChar char="•"/>
            </a:pPr>
            <a:r>
              <a:rPr lang="nl-NL" dirty="0">
                <a:solidFill>
                  <a:srgbClr val="23295C"/>
                </a:solidFill>
                <a:latin typeface="+mj-lt"/>
              </a:rPr>
              <a:t>tegen hem aan te duwen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Ook kan deze hulphond:</a:t>
            </a:r>
          </a:p>
          <a:p>
            <a:pPr marL="742950" lvl="1" indent="-285750">
              <a:buFont typeface="Arial" panose="020B0604020202020204" pitchFamily="34" charset="0"/>
              <a:buChar char="•"/>
            </a:pPr>
            <a:r>
              <a:rPr lang="nl-NL" dirty="0">
                <a:solidFill>
                  <a:srgbClr val="23295C"/>
                </a:solidFill>
                <a:latin typeface="+mj-lt"/>
              </a:rPr>
              <a:t>een alarmknop bedienen</a:t>
            </a:r>
          </a:p>
          <a:p>
            <a:pPr marL="742950" lvl="1" indent="-285750">
              <a:buFont typeface="Arial" panose="020B0604020202020204" pitchFamily="34" charset="0"/>
              <a:buChar char="•"/>
            </a:pPr>
            <a:r>
              <a:rPr lang="nl-NL" dirty="0">
                <a:solidFill>
                  <a:srgbClr val="23295C"/>
                </a:solidFill>
                <a:latin typeface="+mj-lt"/>
              </a:rPr>
              <a:t>medicijnen of hulp halen</a:t>
            </a:r>
          </a:p>
          <a:p>
            <a:pPr marL="742950" lvl="1" indent="-285750">
              <a:buFont typeface="Arial" panose="020B0604020202020204" pitchFamily="34" charset="0"/>
              <a:buChar char="•"/>
            </a:pPr>
            <a:r>
              <a:rPr lang="nl-NL" dirty="0">
                <a:solidFill>
                  <a:srgbClr val="23295C"/>
                </a:solidFill>
                <a:latin typeface="+mj-lt"/>
              </a:rPr>
              <a:t>zijn baas in zijligging leggen om verstikking te voorkomen</a:t>
            </a:r>
          </a:p>
          <a:p>
            <a:endParaRPr lang="nl-NL" dirty="0">
              <a:solidFill>
                <a:srgbClr val="23295C"/>
              </a:solidFill>
              <a:latin typeface="+mj-lt"/>
            </a:endParaRPr>
          </a:p>
          <a:p>
            <a:r>
              <a:rPr lang="nl-NL" dirty="0">
                <a:solidFill>
                  <a:srgbClr val="23295C"/>
                </a:solidFill>
                <a:latin typeface="+mj-lt"/>
              </a:rPr>
              <a:t>De aanwezigheid van een hulphond zorgt na de aanval voor een groot gevoel van veiligheid en vertrouwen.</a:t>
            </a:r>
          </a:p>
        </p:txBody>
      </p:sp>
      <p:pic>
        <p:nvPicPr>
          <p:cNvPr id="6" name="Afbeelding 5" descr="Afbeelding met Hondenras, huisdier, muur, overdekt&#10;&#10;Automatisch gegenereerde beschrijving">
            <a:extLst>
              <a:ext uri="{FF2B5EF4-FFF2-40B4-BE49-F238E27FC236}">
                <a16:creationId xmlns:a16="http://schemas.microsoft.com/office/drawing/2014/main" id="{48816F76-B11F-AC7E-0800-60A51CDE27E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167085" y="0"/>
            <a:ext cx="7739084" cy="6858000"/>
          </a:xfrm>
          <a:prstGeom prst="rect">
            <a:avLst/>
          </a:prstGeom>
        </p:spPr>
      </p:pic>
    </p:spTree>
    <p:extLst>
      <p:ext uri="{BB962C8B-B14F-4D97-AF65-F5344CB8AC3E}">
        <p14:creationId xmlns:p14="http://schemas.microsoft.com/office/powerpoint/2010/main" val="303286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p:txBody>
          <a:bodyPr>
            <a:normAutofit/>
          </a:bodyPr>
          <a:lstStyle/>
          <a:p>
            <a:r>
              <a:rPr lang="nl-NL" sz="2800" dirty="0">
                <a:solidFill>
                  <a:srgbClr val="4B96D2"/>
                </a:solidFill>
                <a:latin typeface="Open Sans Extrabold" panose="020B0906030804020204" pitchFamily="34" charset="0"/>
                <a:ea typeface="Open Sans Extrabold" panose="020B0906030804020204" pitchFamily="34" charset="0"/>
                <a:cs typeface="Open Sans Extrabold" panose="020B0906030804020204" pitchFamily="34" charset="0"/>
              </a:rPr>
              <a:t>PTSS-hulphond</a:t>
            </a:r>
          </a:p>
        </p:txBody>
      </p:sp>
      <p:sp>
        <p:nvSpPr>
          <p:cNvPr id="6" name="Tekstvak 5">
            <a:extLst>
              <a:ext uri="{FF2B5EF4-FFF2-40B4-BE49-F238E27FC236}">
                <a16:creationId xmlns:a16="http://schemas.microsoft.com/office/drawing/2014/main" id="{6D5D589E-AEC0-C2BB-3FA0-14089A71A6FB}"/>
              </a:ext>
            </a:extLst>
          </p:cNvPr>
          <p:cNvSpPr txBox="1"/>
          <p:nvPr/>
        </p:nvSpPr>
        <p:spPr>
          <a:xfrm>
            <a:off x="628650" y="1351474"/>
            <a:ext cx="4571550" cy="4524315"/>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De PTSS-hulphond is in de eerste plaats een maatje; de hond is er altijd, geeft aandacht en voelt vertrouwd.</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De hond weet wanneer zijn baasje een nachtmerrie heeft en kan deze wakker maken waardoor herbelevingen voorkomen worden.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De hond kan een paniekaanval aanvoelen en zijn baasje weghalen uit de stressvolle situatie.</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Samen met de hulphond durft het baasje weer deel te nemen aan het dagelijks leven en naar buiten toe te gaan.</a:t>
            </a:r>
          </a:p>
        </p:txBody>
      </p:sp>
      <p:pic>
        <p:nvPicPr>
          <p:cNvPr id="4" name="Afbeelding 3" descr="Afbeelding met kleding, persoon, jeans, schoeisel&#10;&#10;Automatisch gegenereerde beschrijving">
            <a:extLst>
              <a:ext uri="{FF2B5EF4-FFF2-40B4-BE49-F238E27FC236}">
                <a16:creationId xmlns:a16="http://schemas.microsoft.com/office/drawing/2014/main" id="{52C48BE2-B3A3-9FBA-A86E-F36C9A2C17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371442" y="0"/>
            <a:ext cx="4571551" cy="6858000"/>
          </a:xfrm>
          <a:prstGeom prst="rect">
            <a:avLst/>
          </a:prstGeom>
        </p:spPr>
      </p:pic>
    </p:spTree>
    <p:extLst>
      <p:ext uri="{BB962C8B-B14F-4D97-AF65-F5344CB8AC3E}">
        <p14:creationId xmlns:p14="http://schemas.microsoft.com/office/powerpoint/2010/main" val="217577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buitenshuis, boom, hemel, kleding&#10;&#10;Automatisch gegenereerde beschrijving">
            <a:extLst>
              <a:ext uri="{FF2B5EF4-FFF2-40B4-BE49-F238E27FC236}">
                <a16:creationId xmlns:a16="http://schemas.microsoft.com/office/drawing/2014/main" id="{0398736D-35E3-5760-98B2-C14325BC7DB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355761" y="1"/>
            <a:ext cx="7546020" cy="6857999"/>
          </a:xfrm>
          <a:prstGeom prst="rect">
            <a:avLst/>
          </a:prstGeom>
        </p:spPr>
      </p:pic>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4385569" y="12701"/>
            <a:ext cx="3748039" cy="1325563"/>
          </a:xfrm>
        </p:spPr>
        <p:txBody>
          <a:bodyPr>
            <a:normAutofit/>
          </a:bodyPr>
          <a:lstStyle/>
          <a:p>
            <a:r>
              <a:rPr lang="nl-NL" sz="2800" dirty="0">
                <a:solidFill>
                  <a:srgbClr val="4B96D2"/>
                </a:solidFill>
                <a:latin typeface="Open Sans Extrabold" panose="020B0906030804020204" pitchFamily="34" charset="0"/>
                <a:ea typeface="Open Sans Extrabold" panose="020B0906030804020204" pitchFamily="34" charset="0"/>
                <a:cs typeface="Open Sans Extrabold" panose="020B0906030804020204" pitchFamily="34" charset="0"/>
              </a:rPr>
              <a:t>Therapie-hulphond</a:t>
            </a:r>
          </a:p>
        </p:txBody>
      </p:sp>
      <p:sp>
        <p:nvSpPr>
          <p:cNvPr id="3" name="Tekstvak 2">
            <a:extLst>
              <a:ext uri="{FF2B5EF4-FFF2-40B4-BE49-F238E27FC236}">
                <a16:creationId xmlns:a16="http://schemas.microsoft.com/office/drawing/2014/main" id="{74F3D3C1-3611-BAF7-B950-9C38A04BE9E0}"/>
              </a:ext>
            </a:extLst>
          </p:cNvPr>
          <p:cNvSpPr txBox="1"/>
          <p:nvPr/>
        </p:nvSpPr>
        <p:spPr>
          <a:xfrm>
            <a:off x="4385570" y="999049"/>
            <a:ext cx="4447712" cy="5078313"/>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Honderdduizenden kinderen en jongeren in Nederland zijn angstig of onzeker, worden gepest, hebben gedragsproblemen, </a:t>
            </a:r>
            <a:r>
              <a:rPr lang="nl-NL" dirty="0" err="1">
                <a:solidFill>
                  <a:srgbClr val="23295C"/>
                </a:solidFill>
                <a:latin typeface="+mj-lt"/>
              </a:rPr>
              <a:t>ontwikkelings-achterstanden</a:t>
            </a:r>
            <a:r>
              <a:rPr lang="nl-NL" dirty="0">
                <a:solidFill>
                  <a:srgbClr val="23295C"/>
                </a:solidFill>
                <a:latin typeface="+mj-lt"/>
              </a:rPr>
              <a:t> of last van psychiatrische aandoeningen.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Samen met speciaal opgeleide Therapie-hulphonden gaan ze met therapeuten van het Domingo House aan de slag om meer zelfvertrouwen op te bouwen en het zelfbeeld te versterken.</a:t>
            </a:r>
          </a:p>
          <a:p>
            <a:pPr marL="285750" indent="-285750">
              <a:buFont typeface="Arial" panose="020B0604020202020204" pitchFamily="34" charset="0"/>
              <a:buChar char="•"/>
            </a:pPr>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Ze leren samenwerken en houden rekening met een ander, zijn beter in staat met onverwachte situaties om te gaan en leren om te focussen, helder te communiceren en hun grenzen aan te geven.</a:t>
            </a:r>
          </a:p>
        </p:txBody>
      </p:sp>
      <p:pic>
        <p:nvPicPr>
          <p:cNvPr id="10" name="Afbeelding 9" descr="Afbeelding met schermopname&#10;&#10;Automatisch gegenereerde beschrijving">
            <a:extLst>
              <a:ext uri="{FF2B5EF4-FFF2-40B4-BE49-F238E27FC236}">
                <a16:creationId xmlns:a16="http://schemas.microsoft.com/office/drawing/2014/main" id="{8010E51F-5220-5317-B155-DB88869E602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59588" y="5991225"/>
            <a:ext cx="2571750" cy="866358"/>
          </a:xfrm>
          <a:prstGeom prst="rect">
            <a:avLst/>
          </a:prstGeom>
        </p:spPr>
      </p:pic>
    </p:spTree>
    <p:extLst>
      <p:ext uri="{BB962C8B-B14F-4D97-AF65-F5344CB8AC3E}">
        <p14:creationId xmlns:p14="http://schemas.microsoft.com/office/powerpoint/2010/main" val="59864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26DE2-6C23-3618-B7FD-344CB7EC669F}"/>
              </a:ext>
            </a:extLst>
          </p:cNvPr>
          <p:cNvSpPr>
            <a:spLocks noGrp="1"/>
          </p:cNvSpPr>
          <p:nvPr>
            <p:ph type="title"/>
          </p:nvPr>
        </p:nvSpPr>
        <p:spPr/>
        <p:txBody>
          <a:bodyPr/>
          <a:lstStyle/>
          <a:p>
            <a:endParaRPr lang="nl-NL"/>
          </a:p>
        </p:txBody>
      </p:sp>
      <p:pic>
        <p:nvPicPr>
          <p:cNvPr id="24" name="Tijdelijke aanduiding voor inhoud 23" descr="Afbeelding met schermopname&#10;&#10;Automatisch gegenereerde beschrijving">
            <a:extLst>
              <a:ext uri="{FF2B5EF4-FFF2-40B4-BE49-F238E27FC236}">
                <a16:creationId xmlns:a16="http://schemas.microsoft.com/office/drawing/2014/main" id="{4F4E8FA5-1128-17C4-A804-108125ABCFAA}"/>
              </a:ext>
            </a:extLst>
          </p:cNvPr>
          <p:cNvPicPr>
            <a:picLocks noGrp="1" noChangeAspect="1"/>
          </p:cNvPicPr>
          <p:nvPr>
            <p:ph idx="1"/>
          </p:nvPr>
        </p:nvPicPr>
        <p:blipFill>
          <a:blip r:embed="rId2"/>
          <a:stretch>
            <a:fillRect/>
          </a:stretch>
        </p:blipFill>
        <p:spPr>
          <a:xfrm>
            <a:off x="628650" y="2672878"/>
            <a:ext cx="7886700" cy="2656832"/>
          </a:xfrm>
        </p:spPr>
      </p:pic>
      <p:sp>
        <p:nvSpPr>
          <p:cNvPr id="4" name="Rechthoek 3">
            <a:extLst>
              <a:ext uri="{FF2B5EF4-FFF2-40B4-BE49-F238E27FC236}">
                <a16:creationId xmlns:a16="http://schemas.microsoft.com/office/drawing/2014/main" id="{1FEDE1E0-C88E-ABA4-F00A-36DDDBE6472C}"/>
              </a:ext>
            </a:extLst>
          </p:cNvPr>
          <p:cNvSpPr/>
          <p:nvPr/>
        </p:nvSpPr>
        <p:spPr>
          <a:xfrm>
            <a:off x="0" y="0"/>
            <a:ext cx="9144000" cy="6858000"/>
          </a:xfrm>
          <a:prstGeom prst="rect">
            <a:avLst/>
          </a:prstGeom>
          <a:solidFill>
            <a:srgbClr val="23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23295C"/>
              </a:solidFill>
            </a:endParaRPr>
          </a:p>
        </p:txBody>
      </p:sp>
      <p:sp>
        <p:nvSpPr>
          <p:cNvPr id="6" name="Tekstvak 5">
            <a:extLst>
              <a:ext uri="{FF2B5EF4-FFF2-40B4-BE49-F238E27FC236}">
                <a16:creationId xmlns:a16="http://schemas.microsoft.com/office/drawing/2014/main" id="{A8C99281-8C1D-F1D6-DC10-77FE50DE7F19}"/>
              </a:ext>
            </a:extLst>
          </p:cNvPr>
          <p:cNvSpPr txBox="1"/>
          <p:nvPr/>
        </p:nvSpPr>
        <p:spPr>
          <a:xfrm>
            <a:off x="628650" y="1351474"/>
            <a:ext cx="7775879" cy="646331"/>
          </a:xfrm>
          <a:prstGeom prst="rect">
            <a:avLst/>
          </a:prstGeom>
          <a:noFill/>
        </p:spPr>
        <p:txBody>
          <a:bodyPr wrap="square" rtlCol="0">
            <a:spAutoFit/>
          </a:bodyPr>
          <a:lstStyle/>
          <a:p>
            <a:r>
              <a:rPr lang="nl-NL" dirty="0">
                <a:solidFill>
                  <a:schemeClr val="bg1"/>
                </a:solidFill>
                <a:latin typeface="Calibri regular"/>
              </a:rPr>
              <a:t>Het Domingo House is de therapietak van Hulphond Nederland. Mensen met een geestelijke zorgvraag kunnen hier terecht voor </a:t>
            </a:r>
            <a:r>
              <a:rPr lang="nl-NL" dirty="0" err="1">
                <a:solidFill>
                  <a:schemeClr val="bg1"/>
                </a:solidFill>
                <a:latin typeface="Calibri regular"/>
              </a:rPr>
              <a:t>dierondersteunde</a:t>
            </a:r>
            <a:r>
              <a:rPr lang="nl-NL" dirty="0">
                <a:solidFill>
                  <a:schemeClr val="bg1"/>
                </a:solidFill>
                <a:latin typeface="Calibri regular"/>
              </a:rPr>
              <a:t> therapie. </a:t>
            </a:r>
          </a:p>
        </p:txBody>
      </p:sp>
      <p:sp>
        <p:nvSpPr>
          <p:cNvPr id="11" name="Tekstvak 10">
            <a:extLst>
              <a:ext uri="{FF2B5EF4-FFF2-40B4-BE49-F238E27FC236}">
                <a16:creationId xmlns:a16="http://schemas.microsoft.com/office/drawing/2014/main" id="{7017D6AD-504B-733C-D64E-AF1F12D910D8}"/>
              </a:ext>
            </a:extLst>
          </p:cNvPr>
          <p:cNvSpPr txBox="1"/>
          <p:nvPr/>
        </p:nvSpPr>
        <p:spPr>
          <a:xfrm>
            <a:off x="628648" y="2320346"/>
            <a:ext cx="7920548" cy="4247317"/>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bg1"/>
                </a:solidFill>
                <a:latin typeface="+mj-lt"/>
              </a:rPr>
              <a:t>Jeugd: Vanuit meerdere Domingo House locaties verspreid over het land helpen we jeugd met ontwikkelingsstoornissen of gedragsproblematiek. Deze vorm van therapie is geschikt voor jongeren die baat hebben bij ervaringsgericht leren, vastgelopen zijn binnen het reguliere aanbod, niet gemotiveerd zijn voor praattherapie of waarbij ondersteuning in hun reguliere behandeling wenselijk is. </a:t>
            </a:r>
          </a:p>
          <a:p>
            <a:pPr marL="285750" indent="-285750">
              <a:buFont typeface="Arial" panose="020B0604020202020204" pitchFamily="34" charset="0"/>
              <a:buChar char="•"/>
            </a:pPr>
            <a:endParaRPr lang="nl-NL" dirty="0">
              <a:solidFill>
                <a:schemeClr val="bg1"/>
              </a:solidFill>
              <a:latin typeface="+mj-lt"/>
            </a:endParaRPr>
          </a:p>
          <a:p>
            <a:pPr marL="285750" indent="-285750">
              <a:buFont typeface="Arial" panose="020B0604020202020204" pitchFamily="34" charset="0"/>
              <a:buChar char="•"/>
            </a:pPr>
            <a:r>
              <a:rPr lang="nl-NL" dirty="0">
                <a:solidFill>
                  <a:schemeClr val="bg1"/>
                </a:solidFill>
                <a:latin typeface="+mj-lt"/>
              </a:rPr>
              <a:t>Volwassenen: Op de Domingo House locatie in Bergharen worden volwassenen met trauma (PTSS), die vastgelopen zijn in hun reguliere GZ-behandeling, geholpen. Bij deze therapie-op-maat worden ook paarden ingezet. </a:t>
            </a:r>
          </a:p>
          <a:p>
            <a:pPr marL="285750" indent="-285750">
              <a:buFont typeface="Arial" panose="020B0604020202020204" pitchFamily="34" charset="0"/>
              <a:buChar char="•"/>
            </a:pPr>
            <a:endParaRPr lang="nl-NL" dirty="0">
              <a:solidFill>
                <a:schemeClr val="bg1"/>
              </a:solidFill>
              <a:latin typeface="+mj-lt"/>
            </a:endParaRPr>
          </a:p>
          <a:p>
            <a:pPr marL="285750" indent="-285750">
              <a:buFont typeface="Arial" panose="020B0604020202020204" pitchFamily="34" charset="0"/>
              <a:buChar char="•"/>
            </a:pPr>
            <a:r>
              <a:rPr lang="nl-NL" dirty="0">
                <a:solidFill>
                  <a:schemeClr val="bg1"/>
                </a:solidFill>
                <a:latin typeface="+mj-lt"/>
              </a:rPr>
              <a:t>De grote meerwaarde van de inzet van een therapiehond binnen een behandelsessie is dat niet alleen de therapeut, maar ook de hond feedback geeft. Door de directe feedback van de hond kan op een veilige manier ervaren worden wat het meest effectief is. </a:t>
            </a:r>
          </a:p>
          <a:p>
            <a:pPr marL="285750" indent="-285750">
              <a:buFont typeface="Arial" panose="020B0604020202020204" pitchFamily="34" charset="0"/>
              <a:buChar char="•"/>
            </a:pPr>
            <a:endParaRPr lang="nl-NL" dirty="0">
              <a:solidFill>
                <a:schemeClr val="bg1"/>
              </a:solidFill>
              <a:latin typeface="+mj-lt"/>
            </a:endParaRPr>
          </a:p>
        </p:txBody>
      </p:sp>
      <p:pic>
        <p:nvPicPr>
          <p:cNvPr id="9" name="Afbeelding 8" descr="Afbeelding met schermopname, Graphics, Lettertype, grafische vormgeving&#10;&#10;Automatisch gegenereerde beschrijving">
            <a:extLst>
              <a:ext uri="{FF2B5EF4-FFF2-40B4-BE49-F238E27FC236}">
                <a16:creationId xmlns:a16="http://schemas.microsoft.com/office/drawing/2014/main" id="{D62BD21D-3DAF-1486-2C9A-6B02445A16B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8779" y="398714"/>
            <a:ext cx="3381375" cy="1139101"/>
          </a:xfrm>
          <a:prstGeom prst="rect">
            <a:avLst/>
          </a:prstGeom>
        </p:spPr>
      </p:pic>
    </p:spTree>
    <p:extLst>
      <p:ext uri="{BB962C8B-B14F-4D97-AF65-F5344CB8AC3E}">
        <p14:creationId xmlns:p14="http://schemas.microsoft.com/office/powerpoint/2010/main" val="285457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0D8B2FC8-0DD3-D725-D9A8-EC2C51DF7F70}"/>
              </a:ext>
            </a:extLst>
          </p:cNvPr>
          <p:cNvSpPr/>
          <p:nvPr/>
        </p:nvSpPr>
        <p:spPr>
          <a:xfrm>
            <a:off x="0" y="0"/>
            <a:ext cx="9144000"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p>
        </p:txBody>
      </p:sp>
      <p:pic>
        <p:nvPicPr>
          <p:cNvPr id="5" name="Tijdelijke aanduiding voor inhoud 4" descr="Afbeelding met tekst, schermopname, diagram, Lettertype&#10;&#10;Automatisch gegenereerde beschrijving">
            <a:extLst>
              <a:ext uri="{FF2B5EF4-FFF2-40B4-BE49-F238E27FC236}">
                <a16:creationId xmlns:a16="http://schemas.microsoft.com/office/drawing/2014/main" id="{495C1459-BE23-AB78-CACC-BFF1FA8FA33B}"/>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976544" y="852858"/>
            <a:ext cx="7190912" cy="6152395"/>
          </a:xfrm>
        </p:spPr>
      </p:pic>
      <p:sp>
        <p:nvSpPr>
          <p:cNvPr id="2" name="Titel 1">
            <a:extLst>
              <a:ext uri="{FF2B5EF4-FFF2-40B4-BE49-F238E27FC236}">
                <a16:creationId xmlns:a16="http://schemas.microsoft.com/office/drawing/2014/main" id="{7C7C0052-9060-F00F-FD47-79946B8E7E86}"/>
              </a:ext>
            </a:extLst>
          </p:cNvPr>
          <p:cNvSpPr>
            <a:spLocks noGrp="1"/>
          </p:cNvSpPr>
          <p:nvPr>
            <p:ph type="title"/>
          </p:nvPr>
        </p:nvSpPr>
        <p:spPr>
          <a:xfrm>
            <a:off x="628650" y="365127"/>
            <a:ext cx="7886700" cy="487731"/>
          </a:xfrm>
        </p:spPr>
        <p:txBody>
          <a:bodyPr>
            <a:normAutofit/>
          </a:bodyPr>
          <a:lstStyle/>
          <a:p>
            <a:pPr algn="ctr"/>
            <a:r>
              <a:rPr lang="nl-NL" sz="2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Van pup tot pensioen</a:t>
            </a:r>
          </a:p>
        </p:txBody>
      </p:sp>
    </p:spTree>
    <p:extLst>
      <p:ext uri="{BB962C8B-B14F-4D97-AF65-F5344CB8AC3E}">
        <p14:creationId xmlns:p14="http://schemas.microsoft.com/office/powerpoint/2010/main" val="376064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E6B8DB2-4780-6162-3946-949E80D96E09}"/>
              </a:ext>
            </a:extLst>
          </p:cNvPr>
          <p:cNvSpPr/>
          <p:nvPr/>
        </p:nvSpPr>
        <p:spPr>
          <a:xfrm>
            <a:off x="0" y="0"/>
            <a:ext cx="9144000" cy="6042659"/>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solidFill>
                <a:srgbClr val="23295C"/>
              </a:solidFill>
            </a:endParaRPr>
          </a:p>
        </p:txBody>
      </p:sp>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628650" y="365126"/>
            <a:ext cx="7886700" cy="2722923"/>
          </a:xfrm>
        </p:spPr>
        <p:txBody>
          <a:bodyPr>
            <a:normAutofit/>
          </a:bodyPr>
          <a:lstStyle/>
          <a:p>
            <a:pPr algn="ctr"/>
            <a:r>
              <a:rPr lang="nl-NL" sz="2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Wil jij graag meer weten over Hulphond Nederland en hoe wij mensen helpen?</a:t>
            </a:r>
            <a:br>
              <a:rPr lang="nl-NL" sz="2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br>
              <a:rPr lang="nl-NL" sz="2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nl-NL" sz="2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Volg ons dan op </a:t>
            </a:r>
            <a:r>
              <a:rPr lang="nl-NL" sz="2800" dirty="0" err="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social</a:t>
            </a:r>
            <a:r>
              <a:rPr lang="nl-NL" sz="2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media:</a:t>
            </a:r>
          </a:p>
        </p:txBody>
      </p:sp>
      <p:pic>
        <p:nvPicPr>
          <p:cNvPr id="5" name="Afbeelding 4" descr="Afbeelding met symbool, logo, Lettertype&#10;&#10;Automatisch gegenereerde beschrijving">
            <a:extLst>
              <a:ext uri="{FF2B5EF4-FFF2-40B4-BE49-F238E27FC236}">
                <a16:creationId xmlns:a16="http://schemas.microsoft.com/office/drawing/2014/main" id="{BEF16A26-06E1-AB2E-B8C9-B4DA2FA204B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319855" y="3341325"/>
            <a:ext cx="720000" cy="720000"/>
          </a:xfrm>
          <a:prstGeom prst="rect">
            <a:avLst/>
          </a:prstGeom>
        </p:spPr>
      </p:pic>
      <p:pic>
        <p:nvPicPr>
          <p:cNvPr id="9" name="Afbeelding 8" descr="Afbeelding met cirkel, Graphics, wit, symbool&#10;&#10;Automatisch gegenereerde beschrijving">
            <a:extLst>
              <a:ext uri="{FF2B5EF4-FFF2-40B4-BE49-F238E27FC236}">
                <a16:creationId xmlns:a16="http://schemas.microsoft.com/office/drawing/2014/main" id="{2572FF9B-0DBE-F32F-F367-42CF9D4D737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60431" y="3341325"/>
            <a:ext cx="720000" cy="720000"/>
          </a:xfrm>
          <a:prstGeom prst="rect">
            <a:avLst/>
          </a:prstGeom>
        </p:spPr>
      </p:pic>
      <p:pic>
        <p:nvPicPr>
          <p:cNvPr id="11" name="Afbeelding 10" descr="Afbeelding met symbool, logo, Graphics, cirkel&#10;&#10;Automatisch gegenereerde beschrijving">
            <a:extLst>
              <a:ext uri="{FF2B5EF4-FFF2-40B4-BE49-F238E27FC236}">
                <a16:creationId xmlns:a16="http://schemas.microsoft.com/office/drawing/2014/main" id="{E76E6548-B624-9601-16EC-1265B65D2F0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838702" y="3312750"/>
            <a:ext cx="720000" cy="720000"/>
          </a:xfrm>
          <a:prstGeom prst="rect">
            <a:avLst/>
          </a:prstGeom>
        </p:spPr>
      </p:pic>
      <p:pic>
        <p:nvPicPr>
          <p:cNvPr id="15" name="Afbeelding 14" descr="Afbeelding met Graphics, symbool, clipart, wit&#10;&#10;Automatisch gegenereerde beschrijving">
            <a:extLst>
              <a:ext uri="{FF2B5EF4-FFF2-40B4-BE49-F238E27FC236}">
                <a16:creationId xmlns:a16="http://schemas.microsoft.com/office/drawing/2014/main" id="{8E748A6C-5606-6D15-21ED-5B62FD52E96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079279" y="3341325"/>
            <a:ext cx="720000" cy="720000"/>
          </a:xfrm>
          <a:prstGeom prst="rect">
            <a:avLst/>
          </a:prstGeom>
        </p:spPr>
      </p:pic>
      <p:sp>
        <p:nvSpPr>
          <p:cNvPr id="17" name="Tekstvak 16">
            <a:extLst>
              <a:ext uri="{FF2B5EF4-FFF2-40B4-BE49-F238E27FC236}">
                <a16:creationId xmlns:a16="http://schemas.microsoft.com/office/drawing/2014/main" id="{CBDD2D34-9086-AF35-6FD5-09E707407DBF}"/>
              </a:ext>
            </a:extLst>
          </p:cNvPr>
          <p:cNvSpPr txBox="1"/>
          <p:nvPr/>
        </p:nvSpPr>
        <p:spPr>
          <a:xfrm>
            <a:off x="6622439" y="4226543"/>
            <a:ext cx="1152525" cy="415498"/>
          </a:xfrm>
          <a:prstGeom prst="rect">
            <a:avLst/>
          </a:prstGeom>
          <a:noFill/>
        </p:spPr>
        <p:txBody>
          <a:bodyPr wrap="square" rtlCol="0">
            <a:spAutoFit/>
          </a:bodyPr>
          <a:lstStyle/>
          <a:p>
            <a:pPr algn="ctr"/>
            <a:r>
              <a:rPr lang="nl-NL" sz="1050" dirty="0">
                <a:solidFill>
                  <a:schemeClr val="bg1"/>
                </a:solidFill>
                <a:latin typeface="Open Sans regular"/>
                <a:ea typeface="Open Sans Light" panose="020B0306030504020204" pitchFamily="34" charset="0"/>
                <a:cs typeface="Open Sans Light" panose="020B0306030504020204" pitchFamily="34" charset="0"/>
              </a:rPr>
              <a:t>Stichting Hulphond</a:t>
            </a:r>
          </a:p>
        </p:txBody>
      </p:sp>
      <p:sp>
        <p:nvSpPr>
          <p:cNvPr id="19" name="Tekstvak 18">
            <a:extLst>
              <a:ext uri="{FF2B5EF4-FFF2-40B4-BE49-F238E27FC236}">
                <a16:creationId xmlns:a16="http://schemas.microsoft.com/office/drawing/2014/main" id="{5CABDEDF-0A9C-71BA-00B7-1504F62C0222}"/>
              </a:ext>
            </a:extLst>
          </p:cNvPr>
          <p:cNvSpPr txBox="1"/>
          <p:nvPr/>
        </p:nvSpPr>
        <p:spPr>
          <a:xfrm>
            <a:off x="4863016" y="4226543"/>
            <a:ext cx="1152525" cy="253916"/>
          </a:xfrm>
          <a:prstGeom prst="rect">
            <a:avLst/>
          </a:prstGeom>
          <a:noFill/>
        </p:spPr>
        <p:txBody>
          <a:bodyPr wrap="square" rtlCol="0">
            <a:spAutoFit/>
          </a:bodyPr>
          <a:lstStyle/>
          <a:p>
            <a:pPr algn="ctr"/>
            <a:r>
              <a:rPr lang="nl-NL" sz="1050" dirty="0" err="1">
                <a:solidFill>
                  <a:schemeClr val="bg1"/>
                </a:solidFill>
                <a:latin typeface="Open Sans regular"/>
                <a:ea typeface="Open Sans Light" panose="020B0306030504020204" pitchFamily="34" charset="0"/>
                <a:cs typeface="Open Sans Light" panose="020B0306030504020204" pitchFamily="34" charset="0"/>
              </a:rPr>
              <a:t>hulphondnl</a:t>
            </a:r>
            <a:endParaRPr lang="nl-NL" sz="1050" dirty="0">
              <a:solidFill>
                <a:schemeClr val="bg1"/>
              </a:solidFill>
              <a:latin typeface="Open Sans regular"/>
              <a:ea typeface="Open Sans Light" panose="020B0306030504020204" pitchFamily="34" charset="0"/>
              <a:cs typeface="Open Sans Light" panose="020B0306030504020204" pitchFamily="34" charset="0"/>
            </a:endParaRPr>
          </a:p>
        </p:txBody>
      </p:sp>
      <p:sp>
        <p:nvSpPr>
          <p:cNvPr id="20" name="Tekstvak 19">
            <a:extLst>
              <a:ext uri="{FF2B5EF4-FFF2-40B4-BE49-F238E27FC236}">
                <a16:creationId xmlns:a16="http://schemas.microsoft.com/office/drawing/2014/main" id="{FECF002F-7D92-85CB-0A28-8E0B4D2D947A}"/>
              </a:ext>
            </a:extLst>
          </p:cNvPr>
          <p:cNvSpPr txBox="1"/>
          <p:nvPr/>
        </p:nvSpPr>
        <p:spPr>
          <a:xfrm>
            <a:off x="3103591" y="4221842"/>
            <a:ext cx="1152525" cy="253916"/>
          </a:xfrm>
          <a:prstGeom prst="rect">
            <a:avLst/>
          </a:prstGeom>
          <a:noFill/>
        </p:spPr>
        <p:txBody>
          <a:bodyPr wrap="square" rtlCol="0">
            <a:spAutoFit/>
          </a:bodyPr>
          <a:lstStyle/>
          <a:p>
            <a:pPr algn="ctr"/>
            <a:r>
              <a:rPr lang="nl-NL" sz="1050" dirty="0" err="1">
                <a:solidFill>
                  <a:schemeClr val="bg1"/>
                </a:solidFill>
                <a:latin typeface="Open Sans regular"/>
                <a:ea typeface="Open Sans Light" panose="020B0306030504020204" pitchFamily="34" charset="0"/>
                <a:cs typeface="Open Sans Light" panose="020B0306030504020204" pitchFamily="34" charset="0"/>
              </a:rPr>
              <a:t>hulphondnl</a:t>
            </a:r>
            <a:endParaRPr lang="nl-NL" sz="1050" dirty="0">
              <a:solidFill>
                <a:schemeClr val="bg1"/>
              </a:solidFill>
              <a:latin typeface="Open Sans regular"/>
              <a:ea typeface="Open Sans Light" panose="020B0306030504020204" pitchFamily="34" charset="0"/>
              <a:cs typeface="Open Sans Light" panose="020B0306030504020204" pitchFamily="34" charset="0"/>
            </a:endParaRPr>
          </a:p>
        </p:txBody>
      </p:sp>
      <p:sp>
        <p:nvSpPr>
          <p:cNvPr id="21" name="Tekstvak 20">
            <a:extLst>
              <a:ext uri="{FF2B5EF4-FFF2-40B4-BE49-F238E27FC236}">
                <a16:creationId xmlns:a16="http://schemas.microsoft.com/office/drawing/2014/main" id="{2998694D-3FA6-A7E2-4BBF-E4592736708B}"/>
              </a:ext>
            </a:extLst>
          </p:cNvPr>
          <p:cNvSpPr txBox="1"/>
          <p:nvPr/>
        </p:nvSpPr>
        <p:spPr>
          <a:xfrm>
            <a:off x="1344168" y="4221842"/>
            <a:ext cx="1152525" cy="253916"/>
          </a:xfrm>
          <a:prstGeom prst="rect">
            <a:avLst/>
          </a:prstGeom>
          <a:noFill/>
        </p:spPr>
        <p:txBody>
          <a:bodyPr wrap="square" rtlCol="0">
            <a:spAutoFit/>
          </a:bodyPr>
          <a:lstStyle/>
          <a:p>
            <a:pPr algn="ctr"/>
            <a:r>
              <a:rPr lang="nl-NL" sz="1050" dirty="0" err="1">
                <a:solidFill>
                  <a:schemeClr val="bg1"/>
                </a:solidFill>
                <a:latin typeface="Open Sans regular"/>
                <a:ea typeface="Open Sans Light" panose="020B0306030504020204" pitchFamily="34" charset="0"/>
                <a:cs typeface="Open Sans Light" panose="020B0306030504020204" pitchFamily="34" charset="0"/>
              </a:rPr>
              <a:t>hulphondnl</a:t>
            </a:r>
            <a:endParaRPr lang="nl-NL" sz="1050" dirty="0">
              <a:solidFill>
                <a:schemeClr val="bg1"/>
              </a:solidFill>
              <a:latin typeface="Open Sans regular"/>
              <a:ea typeface="Open Sans Light" panose="020B0306030504020204" pitchFamily="34" charset="0"/>
              <a:cs typeface="Open Sans Light" panose="020B0306030504020204" pitchFamily="34" charset="0"/>
            </a:endParaRPr>
          </a:p>
        </p:txBody>
      </p:sp>
      <p:pic>
        <p:nvPicPr>
          <p:cNvPr id="22" name="Afbeelding 21">
            <a:extLst>
              <a:ext uri="{FF2B5EF4-FFF2-40B4-BE49-F238E27FC236}">
                <a16:creationId xmlns:a16="http://schemas.microsoft.com/office/drawing/2014/main" id="{339FE7A0-EEBA-FE6E-293A-510ACDE2DA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65007" y="6384634"/>
            <a:ext cx="1620000" cy="166155"/>
          </a:xfrm>
          <a:prstGeom prst="rect">
            <a:avLst/>
          </a:prstGeom>
        </p:spPr>
      </p:pic>
      <p:sp>
        <p:nvSpPr>
          <p:cNvPr id="24" name="Rechthoek 23">
            <a:extLst>
              <a:ext uri="{FF2B5EF4-FFF2-40B4-BE49-F238E27FC236}">
                <a16:creationId xmlns:a16="http://schemas.microsoft.com/office/drawing/2014/main" id="{1BB51D92-7E1E-3D3B-B9B6-E32BBFB069CD}"/>
              </a:ext>
            </a:extLst>
          </p:cNvPr>
          <p:cNvSpPr/>
          <p:nvPr/>
        </p:nvSpPr>
        <p:spPr>
          <a:xfrm>
            <a:off x="2805114" y="5276850"/>
            <a:ext cx="2119312" cy="2981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3" name="Tijdelijke aanduiding voor inhoud 2">
            <a:extLst>
              <a:ext uri="{FF2B5EF4-FFF2-40B4-BE49-F238E27FC236}">
                <a16:creationId xmlns:a16="http://schemas.microsoft.com/office/drawing/2014/main" id="{325A9A6F-633B-C41E-E16A-B6A7625A6EA2}"/>
              </a:ext>
            </a:extLst>
          </p:cNvPr>
          <p:cNvSpPr>
            <a:spLocks noGrp="1"/>
          </p:cNvSpPr>
          <p:nvPr>
            <p:ph idx="1"/>
          </p:nvPr>
        </p:nvSpPr>
        <p:spPr>
          <a:xfrm>
            <a:off x="286042" y="4971046"/>
            <a:ext cx="8547047" cy="603991"/>
          </a:xfrm>
        </p:spPr>
        <p:txBody>
          <a:bodyPr>
            <a:normAutofit/>
          </a:bodyPr>
          <a:lstStyle/>
          <a:p>
            <a:pPr marL="0" indent="0" algn="ctr">
              <a:buNone/>
            </a:pPr>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Wil jij helpen met een eigen actie? Dat kan!</a:t>
            </a:r>
          </a:p>
          <a:p>
            <a:pPr marL="0" indent="0" algn="ctr">
              <a:buNone/>
            </a:pPr>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Ga naar   </a:t>
            </a:r>
            <a:r>
              <a:rPr lang="nl-NL" sz="1400" dirty="0">
                <a:solidFill>
                  <a:srgbClr val="4B96D2"/>
                </a:solidFill>
                <a:latin typeface="Open Sans bold" panose="020B0806030504020204" pitchFamily="34" charset="0"/>
                <a:ea typeface="Open Sans bold" panose="020B0806030504020204" pitchFamily="34" charset="0"/>
                <a:cs typeface="Open Sans bold" panose="020B0806030504020204" pitchFamily="34" charset="0"/>
                <a:hlinkClick r:id="rId7">
                  <a:extLst>
                    <a:ext uri="{A12FA001-AC4F-418D-AE19-62706E023703}">
                      <ahyp:hlinkClr xmlns:ahyp="http://schemas.microsoft.com/office/drawing/2018/hyperlinkcolor" val="tx"/>
                    </a:ext>
                  </a:extLst>
                </a:hlinkClick>
              </a:rPr>
              <a:t>www.helphulphond.nl</a:t>
            </a:r>
            <a:r>
              <a:rPr lang="nl-NL" sz="1400" dirty="0">
                <a:solidFill>
                  <a:srgbClr val="4B96D2"/>
                </a:solidFill>
                <a:latin typeface="Open Sans bold" panose="020B0806030504020204" pitchFamily="34" charset="0"/>
                <a:ea typeface="Open Sans bold" panose="020B0806030504020204" pitchFamily="34" charset="0"/>
                <a:cs typeface="Open Sans bold" panose="020B0806030504020204" pitchFamily="34" charset="0"/>
              </a:rPr>
              <a:t>   </a:t>
            </a:r>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en start jouw eigen actie!</a:t>
            </a:r>
            <a:endParaRPr lang="nl-NL"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5" name="Afbeelding 24">
            <a:extLst>
              <a:ext uri="{FF2B5EF4-FFF2-40B4-BE49-F238E27FC236}">
                <a16:creationId xmlns:a16="http://schemas.microsoft.com/office/drawing/2014/main" id="{BE91EA51-AA11-B677-1F36-D44A5E6D416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58993" y="6249709"/>
            <a:ext cx="1755775" cy="438944"/>
          </a:xfrm>
          <a:prstGeom prst="rect">
            <a:avLst/>
          </a:prstGeom>
        </p:spPr>
      </p:pic>
    </p:spTree>
    <p:extLst>
      <p:ext uri="{BB962C8B-B14F-4D97-AF65-F5344CB8AC3E}">
        <p14:creationId xmlns:p14="http://schemas.microsoft.com/office/powerpoint/2010/main" val="177100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E6B8DB2-4780-6162-3946-949E80D96E09}"/>
              </a:ext>
            </a:extLst>
          </p:cNvPr>
          <p:cNvSpPr/>
          <p:nvPr/>
        </p:nvSpPr>
        <p:spPr>
          <a:xfrm>
            <a:off x="0" y="0"/>
            <a:ext cx="9144000" cy="6042659"/>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solidFill>
                <a:srgbClr val="23295C"/>
              </a:solidFill>
            </a:endParaRPr>
          </a:p>
        </p:txBody>
      </p:sp>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a:xfrm>
            <a:off x="628650" y="365126"/>
            <a:ext cx="7886700" cy="5307705"/>
          </a:xfrm>
        </p:spPr>
        <p:txBody>
          <a:bodyPr>
            <a:normAutofit/>
          </a:bodyPr>
          <a:lstStyle/>
          <a:p>
            <a:pPr algn="ctr"/>
            <a:r>
              <a:rPr lang="nl-NL"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Zijn er vragen?</a:t>
            </a:r>
          </a:p>
        </p:txBody>
      </p:sp>
      <p:pic>
        <p:nvPicPr>
          <p:cNvPr id="22" name="Afbeelding 21">
            <a:extLst>
              <a:ext uri="{FF2B5EF4-FFF2-40B4-BE49-F238E27FC236}">
                <a16:creationId xmlns:a16="http://schemas.microsoft.com/office/drawing/2014/main" id="{339FE7A0-EEBA-FE6E-293A-510ACDE2DA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65007" y="6384634"/>
            <a:ext cx="1620000" cy="166155"/>
          </a:xfrm>
          <a:prstGeom prst="rect">
            <a:avLst/>
          </a:prstGeom>
        </p:spPr>
      </p:pic>
      <p:pic>
        <p:nvPicPr>
          <p:cNvPr id="25" name="Afbeelding 24">
            <a:extLst>
              <a:ext uri="{FF2B5EF4-FFF2-40B4-BE49-F238E27FC236}">
                <a16:creationId xmlns:a16="http://schemas.microsoft.com/office/drawing/2014/main" id="{BE91EA51-AA11-B677-1F36-D44A5E6D416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8993" y="6249709"/>
            <a:ext cx="1755775" cy="438944"/>
          </a:xfrm>
          <a:prstGeom prst="rect">
            <a:avLst/>
          </a:prstGeom>
        </p:spPr>
      </p:pic>
    </p:spTree>
    <p:extLst>
      <p:ext uri="{BB962C8B-B14F-4D97-AF65-F5344CB8AC3E}">
        <p14:creationId xmlns:p14="http://schemas.microsoft.com/office/powerpoint/2010/main" val="170492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96D2"/>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32254B8-78D3-B311-C650-3CAE2E174B5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5" name="Tekstvak 4">
            <a:extLst>
              <a:ext uri="{FF2B5EF4-FFF2-40B4-BE49-F238E27FC236}">
                <a16:creationId xmlns:a16="http://schemas.microsoft.com/office/drawing/2014/main" id="{A3AC4128-02DC-1152-9FF3-D6D703266B6E}"/>
              </a:ext>
            </a:extLst>
          </p:cNvPr>
          <p:cNvSpPr txBox="1"/>
          <p:nvPr/>
        </p:nvSpPr>
        <p:spPr>
          <a:xfrm>
            <a:off x="628650" y="729376"/>
            <a:ext cx="8229103" cy="461665"/>
          </a:xfrm>
          <a:prstGeom prst="rect">
            <a:avLst/>
          </a:prstGeom>
          <a:noFill/>
        </p:spPr>
        <p:txBody>
          <a:bodyPr wrap="square" rtlCol="0">
            <a:spAutoFit/>
          </a:bodyPr>
          <a:lstStyle/>
          <a:p>
            <a:r>
              <a:rPr lang="nl-NL" sz="2400" b="1" dirty="0">
                <a:solidFill>
                  <a:schemeClr val="bg1"/>
                </a:solidFill>
              </a:rPr>
              <a:t>Wat leuk! Een spreekbeurt over Hulphond Nederland!</a:t>
            </a:r>
          </a:p>
        </p:txBody>
      </p:sp>
      <p:sp>
        <p:nvSpPr>
          <p:cNvPr id="6" name="Tekstvak 5">
            <a:extLst>
              <a:ext uri="{FF2B5EF4-FFF2-40B4-BE49-F238E27FC236}">
                <a16:creationId xmlns:a16="http://schemas.microsoft.com/office/drawing/2014/main" id="{01D7E31F-841B-C18E-820C-76F1024C707B}"/>
              </a:ext>
            </a:extLst>
          </p:cNvPr>
          <p:cNvSpPr txBox="1"/>
          <p:nvPr/>
        </p:nvSpPr>
        <p:spPr>
          <a:xfrm>
            <a:off x="628650" y="1395344"/>
            <a:ext cx="7378313" cy="1323439"/>
          </a:xfrm>
          <a:prstGeom prst="rect">
            <a:avLst/>
          </a:prstGeom>
          <a:noFill/>
        </p:spPr>
        <p:txBody>
          <a:bodyPr wrap="square" rtlCol="0">
            <a:spAutoFit/>
          </a:bodyPr>
          <a:lstStyle/>
          <a:p>
            <a:r>
              <a:rPr lang="nl-NL" sz="2000" dirty="0">
                <a:solidFill>
                  <a:schemeClr val="bg1"/>
                </a:solidFill>
                <a:latin typeface="+mj-lt"/>
              </a:rPr>
              <a:t>Wat leuk dat je je spreekbeurt over Hulphond Nederland gaat houden! In deze PowerPoint vertellen we je graag wie we zijn en wat we doen. Je kunt deze PowerPointpresentatie aanpassen naar jouw wensen en wat informatie over jezelf toevoegen.</a:t>
            </a:r>
          </a:p>
        </p:txBody>
      </p:sp>
      <p:sp>
        <p:nvSpPr>
          <p:cNvPr id="7" name="Tekstvak 6">
            <a:extLst>
              <a:ext uri="{FF2B5EF4-FFF2-40B4-BE49-F238E27FC236}">
                <a16:creationId xmlns:a16="http://schemas.microsoft.com/office/drawing/2014/main" id="{311D92E7-85B6-F6C5-027F-3642FEE11F63}"/>
              </a:ext>
            </a:extLst>
          </p:cNvPr>
          <p:cNvSpPr txBox="1"/>
          <p:nvPr/>
        </p:nvSpPr>
        <p:spPr>
          <a:xfrm>
            <a:off x="628650" y="2923086"/>
            <a:ext cx="7378313" cy="400110"/>
          </a:xfrm>
          <a:prstGeom prst="rect">
            <a:avLst/>
          </a:prstGeom>
          <a:noFill/>
        </p:spPr>
        <p:txBody>
          <a:bodyPr wrap="square" rtlCol="0">
            <a:spAutoFit/>
          </a:bodyPr>
          <a:lstStyle/>
          <a:p>
            <a:r>
              <a:rPr lang="nl-NL" sz="2000" dirty="0">
                <a:solidFill>
                  <a:schemeClr val="bg1"/>
                </a:solidFill>
                <a:latin typeface="+mj-lt"/>
              </a:rPr>
              <a:t>We wensen je heel veel succes met je spreekbeurt!</a:t>
            </a:r>
          </a:p>
        </p:txBody>
      </p:sp>
      <p:sp>
        <p:nvSpPr>
          <p:cNvPr id="8" name="Tekstvak 7">
            <a:extLst>
              <a:ext uri="{FF2B5EF4-FFF2-40B4-BE49-F238E27FC236}">
                <a16:creationId xmlns:a16="http://schemas.microsoft.com/office/drawing/2014/main" id="{755EB496-500A-F0E7-BB48-247FD59C677C}"/>
              </a:ext>
            </a:extLst>
          </p:cNvPr>
          <p:cNvSpPr txBox="1"/>
          <p:nvPr/>
        </p:nvSpPr>
        <p:spPr>
          <a:xfrm>
            <a:off x="628650" y="3783152"/>
            <a:ext cx="7378313" cy="369332"/>
          </a:xfrm>
          <a:prstGeom prst="rect">
            <a:avLst/>
          </a:prstGeom>
          <a:noFill/>
        </p:spPr>
        <p:txBody>
          <a:bodyPr wrap="square" rtlCol="0">
            <a:spAutoFit/>
          </a:bodyPr>
          <a:lstStyle/>
          <a:p>
            <a:r>
              <a:rPr lang="nl-NL" i="1" dirty="0">
                <a:solidFill>
                  <a:schemeClr val="bg1"/>
                </a:solidFill>
                <a:latin typeface="+mj-lt"/>
              </a:rPr>
              <a:t>(Deze dia kun je natuurlijk uit de PowerPoint verwijderen)</a:t>
            </a:r>
          </a:p>
        </p:txBody>
      </p:sp>
    </p:spTree>
    <p:extLst>
      <p:ext uri="{BB962C8B-B14F-4D97-AF65-F5344CB8AC3E}">
        <p14:creationId xmlns:p14="http://schemas.microsoft.com/office/powerpoint/2010/main" val="128711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D1A40BE-062E-9581-4D41-E4979A9FAB55}"/>
              </a:ext>
            </a:extLst>
          </p:cNvPr>
          <p:cNvSpPr/>
          <p:nvPr/>
        </p:nvSpPr>
        <p:spPr>
          <a:xfrm>
            <a:off x="0" y="0"/>
            <a:ext cx="4301656"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descr="Afbeelding met gras, hond, buiten, park&#10;&#10;Automatisch gegenereerde beschrijving">
            <a:extLst>
              <a:ext uri="{FF2B5EF4-FFF2-40B4-BE49-F238E27FC236}">
                <a16:creationId xmlns:a16="http://schemas.microsoft.com/office/drawing/2014/main" id="{55BDDB48-8BCF-F11C-CE09-74883C90F75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301656" y="0"/>
            <a:ext cx="6156414" cy="6858000"/>
          </a:xfrm>
          <a:prstGeom prst="rect">
            <a:avLst/>
          </a:prstGeom>
        </p:spPr>
      </p:pic>
      <p:sp>
        <p:nvSpPr>
          <p:cNvPr id="8" name="Tekstvak 7">
            <a:extLst>
              <a:ext uri="{FF2B5EF4-FFF2-40B4-BE49-F238E27FC236}">
                <a16:creationId xmlns:a16="http://schemas.microsoft.com/office/drawing/2014/main" id="{FD8E6F2A-C96B-501E-BBAC-7F426D64908F}"/>
              </a:ext>
            </a:extLst>
          </p:cNvPr>
          <p:cNvSpPr txBox="1"/>
          <p:nvPr/>
        </p:nvSpPr>
        <p:spPr>
          <a:xfrm>
            <a:off x="628651" y="729376"/>
            <a:ext cx="3092560" cy="830997"/>
          </a:xfrm>
          <a:prstGeom prst="rect">
            <a:avLst/>
          </a:prstGeom>
          <a:noFill/>
        </p:spPr>
        <p:txBody>
          <a:bodyPr wrap="square" rtlCol="0">
            <a:spAutoFit/>
          </a:bodyPr>
          <a:lstStyle/>
          <a:p>
            <a:r>
              <a:rPr lang="nl-NL" sz="2400" b="1" dirty="0">
                <a:solidFill>
                  <a:schemeClr val="bg1"/>
                </a:solidFill>
              </a:rPr>
              <a:t>Waar gaat deze spreekbeurt over?</a:t>
            </a:r>
          </a:p>
        </p:txBody>
      </p:sp>
      <p:sp>
        <p:nvSpPr>
          <p:cNvPr id="9" name="Tekstvak 8">
            <a:extLst>
              <a:ext uri="{FF2B5EF4-FFF2-40B4-BE49-F238E27FC236}">
                <a16:creationId xmlns:a16="http://schemas.microsoft.com/office/drawing/2014/main" id="{69CD3039-2D64-AE94-1E25-94E46E688664}"/>
              </a:ext>
            </a:extLst>
          </p:cNvPr>
          <p:cNvSpPr txBox="1"/>
          <p:nvPr/>
        </p:nvSpPr>
        <p:spPr>
          <a:xfrm>
            <a:off x="628650" y="1661575"/>
            <a:ext cx="7378313" cy="3416320"/>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Even voorstellen</a:t>
            </a:r>
          </a:p>
          <a:p>
            <a:pPr marL="342900" indent="-342900">
              <a:buFont typeface="Arial" panose="020B0604020202020204" pitchFamily="34" charset="0"/>
              <a:buChar char="•"/>
            </a:pPr>
            <a:r>
              <a:rPr lang="nl-NL" dirty="0">
                <a:solidFill>
                  <a:schemeClr val="bg1"/>
                </a:solidFill>
                <a:latin typeface="+mj-lt"/>
              </a:rPr>
              <a:t>Hulphond Nederland</a:t>
            </a:r>
          </a:p>
          <a:p>
            <a:pPr marL="342900" indent="-342900">
              <a:buFont typeface="Arial" panose="020B0604020202020204" pitchFamily="34" charset="0"/>
              <a:buChar char="•"/>
            </a:pPr>
            <a:r>
              <a:rPr lang="nl-NL" dirty="0">
                <a:solidFill>
                  <a:schemeClr val="bg1"/>
                </a:solidFill>
                <a:latin typeface="+mj-lt"/>
              </a:rPr>
              <a:t>Geschiedenis</a:t>
            </a:r>
          </a:p>
          <a:p>
            <a:pPr marL="342900" indent="-342900">
              <a:buFont typeface="Arial" panose="020B0604020202020204" pitchFamily="34" charset="0"/>
              <a:buChar char="•"/>
            </a:pPr>
            <a:r>
              <a:rPr lang="nl-NL" dirty="0">
                <a:solidFill>
                  <a:schemeClr val="bg1"/>
                </a:solidFill>
                <a:latin typeface="+mj-lt"/>
              </a:rPr>
              <a:t>Soorten hulphonden</a:t>
            </a:r>
          </a:p>
          <a:p>
            <a:pPr marL="800100" lvl="1" indent="-342900">
              <a:buFont typeface="Arial" panose="020B0604020202020204" pitchFamily="34" charset="0"/>
              <a:buChar char="•"/>
            </a:pPr>
            <a:r>
              <a:rPr lang="nl-NL" dirty="0">
                <a:solidFill>
                  <a:schemeClr val="bg1"/>
                </a:solidFill>
                <a:latin typeface="+mj-lt"/>
              </a:rPr>
              <a:t>ADL-hulphond</a:t>
            </a:r>
          </a:p>
          <a:p>
            <a:pPr marL="800100" lvl="1" indent="-342900">
              <a:buFont typeface="Arial" panose="020B0604020202020204" pitchFamily="34" charset="0"/>
              <a:buChar char="•"/>
            </a:pPr>
            <a:r>
              <a:rPr lang="nl-NL" dirty="0">
                <a:solidFill>
                  <a:schemeClr val="bg1"/>
                </a:solidFill>
                <a:latin typeface="+mj-lt"/>
              </a:rPr>
              <a:t>Epilepsie-hulphond</a:t>
            </a:r>
          </a:p>
          <a:p>
            <a:pPr marL="800100" lvl="1" indent="-342900">
              <a:buFont typeface="Arial" panose="020B0604020202020204" pitchFamily="34" charset="0"/>
              <a:buChar char="•"/>
            </a:pPr>
            <a:r>
              <a:rPr lang="nl-NL" dirty="0">
                <a:solidFill>
                  <a:schemeClr val="bg1"/>
                </a:solidFill>
                <a:latin typeface="+mj-lt"/>
              </a:rPr>
              <a:t>Therapie-</a:t>
            </a:r>
            <a:r>
              <a:rPr lang="nl-NL" dirty="0" err="1">
                <a:solidFill>
                  <a:schemeClr val="bg1"/>
                </a:solidFill>
                <a:latin typeface="+mj-lt"/>
              </a:rPr>
              <a:t>hulphond</a:t>
            </a:r>
            <a:endParaRPr lang="nl-NL" dirty="0">
              <a:solidFill>
                <a:schemeClr val="bg1"/>
              </a:solidFill>
              <a:latin typeface="+mj-lt"/>
            </a:endParaRPr>
          </a:p>
          <a:p>
            <a:pPr marL="800100" lvl="1" indent="-342900">
              <a:buFont typeface="Arial" panose="020B0604020202020204" pitchFamily="34" charset="0"/>
              <a:buChar char="•"/>
            </a:pPr>
            <a:r>
              <a:rPr lang="nl-NL" dirty="0">
                <a:solidFill>
                  <a:schemeClr val="bg1"/>
                </a:solidFill>
                <a:latin typeface="+mj-lt"/>
              </a:rPr>
              <a:t>PTSS-</a:t>
            </a:r>
            <a:r>
              <a:rPr lang="nl-NL" dirty="0" err="1">
                <a:solidFill>
                  <a:schemeClr val="bg1"/>
                </a:solidFill>
                <a:latin typeface="+mj-lt"/>
              </a:rPr>
              <a:t>hulphond</a:t>
            </a:r>
            <a:endParaRPr lang="nl-NL" dirty="0">
              <a:solidFill>
                <a:schemeClr val="bg1"/>
              </a:solidFill>
              <a:latin typeface="+mj-lt"/>
            </a:endParaRPr>
          </a:p>
          <a:p>
            <a:pPr marL="342900" indent="-342900">
              <a:buFont typeface="Arial" panose="020B0604020202020204" pitchFamily="34" charset="0"/>
              <a:buChar char="•"/>
            </a:pPr>
            <a:r>
              <a:rPr lang="nl-NL" dirty="0">
                <a:solidFill>
                  <a:schemeClr val="bg1"/>
                </a:solidFill>
                <a:latin typeface="+mj-lt"/>
              </a:rPr>
              <a:t>Domingo House</a:t>
            </a:r>
          </a:p>
          <a:p>
            <a:pPr marL="342900" indent="-342900">
              <a:buFont typeface="Arial" panose="020B0604020202020204" pitchFamily="34" charset="0"/>
              <a:buChar char="•"/>
            </a:pPr>
            <a:r>
              <a:rPr lang="nl-NL" dirty="0">
                <a:solidFill>
                  <a:schemeClr val="bg1"/>
                </a:solidFill>
                <a:latin typeface="+mj-lt"/>
              </a:rPr>
              <a:t>Van pup tot pensioen</a:t>
            </a:r>
          </a:p>
          <a:p>
            <a:pPr marL="342900" indent="-342900">
              <a:buFont typeface="Arial" panose="020B0604020202020204" pitchFamily="34" charset="0"/>
              <a:buChar char="•"/>
            </a:pPr>
            <a:r>
              <a:rPr lang="nl-NL" dirty="0">
                <a:solidFill>
                  <a:schemeClr val="bg1"/>
                </a:solidFill>
                <a:latin typeface="+mj-lt"/>
              </a:rPr>
              <a:t>Volg ons!</a:t>
            </a:r>
          </a:p>
          <a:p>
            <a:pPr marL="342900" indent="-342900">
              <a:buFont typeface="Arial" panose="020B0604020202020204" pitchFamily="34" charset="0"/>
              <a:buChar char="•"/>
            </a:pPr>
            <a:r>
              <a:rPr lang="nl-NL" dirty="0">
                <a:solidFill>
                  <a:schemeClr val="bg1"/>
                </a:solidFill>
                <a:latin typeface="+mj-lt"/>
              </a:rPr>
              <a:t>Vragen?</a:t>
            </a:r>
          </a:p>
        </p:txBody>
      </p:sp>
      <p:pic>
        <p:nvPicPr>
          <p:cNvPr id="10" name="Afbeelding 9">
            <a:extLst>
              <a:ext uri="{FF2B5EF4-FFF2-40B4-BE49-F238E27FC236}">
                <a16:creationId xmlns:a16="http://schemas.microsoft.com/office/drawing/2014/main" id="{F18D0373-8DD9-E99E-D315-F3281306FA9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Tree>
    <p:extLst>
      <p:ext uri="{BB962C8B-B14F-4D97-AF65-F5344CB8AC3E}">
        <p14:creationId xmlns:p14="http://schemas.microsoft.com/office/powerpoint/2010/main" val="240775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AEFCD27-A45A-5A61-FEB2-795B942532DE}"/>
              </a:ext>
            </a:extLst>
          </p:cNvPr>
          <p:cNvSpPr/>
          <p:nvPr/>
        </p:nvSpPr>
        <p:spPr>
          <a:xfrm>
            <a:off x="0" y="0"/>
            <a:ext cx="4301656"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Afbeelding 5">
            <a:extLst>
              <a:ext uri="{FF2B5EF4-FFF2-40B4-BE49-F238E27FC236}">
                <a16:creationId xmlns:a16="http://schemas.microsoft.com/office/drawing/2014/main" id="{3E8279BB-2040-F564-C717-31D891EDAB9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10" name="Tekstvak 9">
            <a:extLst>
              <a:ext uri="{FF2B5EF4-FFF2-40B4-BE49-F238E27FC236}">
                <a16:creationId xmlns:a16="http://schemas.microsoft.com/office/drawing/2014/main" id="{17B4A26A-1564-2374-4A3C-765D615A6BAC}"/>
              </a:ext>
            </a:extLst>
          </p:cNvPr>
          <p:cNvSpPr txBox="1"/>
          <p:nvPr/>
        </p:nvSpPr>
        <p:spPr>
          <a:xfrm>
            <a:off x="628650" y="1351474"/>
            <a:ext cx="3339051" cy="1200329"/>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[Wat is je naam?]</a:t>
            </a:r>
          </a:p>
          <a:p>
            <a:pPr marL="342900" indent="-342900">
              <a:buFont typeface="Arial" panose="020B0604020202020204" pitchFamily="34" charset="0"/>
              <a:buChar char="•"/>
            </a:pPr>
            <a:r>
              <a:rPr lang="nl-NL" dirty="0">
                <a:solidFill>
                  <a:schemeClr val="bg1"/>
                </a:solidFill>
                <a:latin typeface="+mj-lt"/>
              </a:rPr>
              <a:t>[Waar ken je Hulphond Nederland van?]</a:t>
            </a:r>
          </a:p>
          <a:p>
            <a:pPr marL="342900" indent="-342900">
              <a:buFont typeface="Arial" panose="020B0604020202020204" pitchFamily="34" charset="0"/>
              <a:buChar char="•"/>
            </a:pPr>
            <a:r>
              <a:rPr lang="nl-NL" dirty="0">
                <a:solidFill>
                  <a:schemeClr val="bg1"/>
                </a:solidFill>
                <a:latin typeface="+mj-lt"/>
              </a:rPr>
              <a:t>[Heb je zelf een hond?]</a:t>
            </a:r>
          </a:p>
        </p:txBody>
      </p:sp>
      <p:sp>
        <p:nvSpPr>
          <p:cNvPr id="11" name="Tekstvak 10">
            <a:extLst>
              <a:ext uri="{FF2B5EF4-FFF2-40B4-BE49-F238E27FC236}">
                <a16:creationId xmlns:a16="http://schemas.microsoft.com/office/drawing/2014/main" id="{1D808655-D62E-0C9C-774F-0AC2CDAA6039}"/>
              </a:ext>
            </a:extLst>
          </p:cNvPr>
          <p:cNvSpPr txBox="1"/>
          <p:nvPr/>
        </p:nvSpPr>
        <p:spPr>
          <a:xfrm>
            <a:off x="628651" y="729376"/>
            <a:ext cx="3092560" cy="461665"/>
          </a:xfrm>
          <a:prstGeom prst="rect">
            <a:avLst/>
          </a:prstGeom>
          <a:noFill/>
        </p:spPr>
        <p:txBody>
          <a:bodyPr wrap="square" rtlCol="0">
            <a:spAutoFit/>
          </a:bodyPr>
          <a:lstStyle/>
          <a:p>
            <a:r>
              <a:rPr lang="nl-NL" sz="2400" b="1" dirty="0">
                <a:solidFill>
                  <a:schemeClr val="bg1"/>
                </a:solidFill>
              </a:rPr>
              <a:t>Even voorstellen</a:t>
            </a:r>
          </a:p>
        </p:txBody>
      </p:sp>
      <p:sp>
        <p:nvSpPr>
          <p:cNvPr id="13" name="Rechthoek 12">
            <a:extLst>
              <a:ext uri="{FF2B5EF4-FFF2-40B4-BE49-F238E27FC236}">
                <a16:creationId xmlns:a16="http://schemas.microsoft.com/office/drawing/2014/main" id="{84190F35-81A7-3D03-1FD0-0260A252C882}"/>
              </a:ext>
            </a:extLst>
          </p:cNvPr>
          <p:cNvSpPr/>
          <p:nvPr/>
        </p:nvSpPr>
        <p:spPr>
          <a:xfrm>
            <a:off x="5495677" y="729376"/>
            <a:ext cx="2487433" cy="2874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CB8FB2C5-2738-19EA-DA21-7339E4AB9ADC}"/>
              </a:ext>
            </a:extLst>
          </p:cNvPr>
          <p:cNvSpPr txBox="1"/>
          <p:nvPr/>
        </p:nvSpPr>
        <p:spPr>
          <a:xfrm>
            <a:off x="5629689" y="1828020"/>
            <a:ext cx="2219408" cy="677108"/>
          </a:xfrm>
          <a:prstGeom prst="rect">
            <a:avLst/>
          </a:prstGeom>
          <a:noFill/>
        </p:spPr>
        <p:txBody>
          <a:bodyPr wrap="square" rtlCol="0">
            <a:spAutoFit/>
          </a:bodyPr>
          <a:lstStyle/>
          <a:p>
            <a:pPr algn="ctr"/>
            <a:r>
              <a:rPr lang="nl-NL" sz="1400" b="1" dirty="0">
                <a:solidFill>
                  <a:schemeClr val="bg1">
                    <a:lumMod val="75000"/>
                  </a:schemeClr>
                </a:solidFill>
              </a:rPr>
              <a:t>Plaats hier een leuke foto</a:t>
            </a:r>
          </a:p>
          <a:p>
            <a:pPr algn="ctr"/>
            <a:r>
              <a:rPr lang="nl-NL" sz="1200" dirty="0">
                <a:solidFill>
                  <a:schemeClr val="bg1">
                    <a:lumMod val="75000"/>
                  </a:schemeClr>
                </a:solidFill>
                <a:latin typeface="+mj-lt"/>
              </a:rPr>
              <a:t>Bijvoorbeeld een foto van jezelf (samen met je hond)</a:t>
            </a:r>
          </a:p>
        </p:txBody>
      </p:sp>
    </p:spTree>
    <p:extLst>
      <p:ext uri="{BB962C8B-B14F-4D97-AF65-F5344CB8AC3E}">
        <p14:creationId xmlns:p14="http://schemas.microsoft.com/office/powerpoint/2010/main" val="3030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291553-731B-0652-0333-7C7770ECC262}"/>
              </a:ext>
            </a:extLst>
          </p:cNvPr>
          <p:cNvSpPr/>
          <p:nvPr/>
        </p:nvSpPr>
        <p:spPr>
          <a:xfrm>
            <a:off x="0" y="0"/>
            <a:ext cx="9144000"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0D7BFDFD-8A09-5000-38CA-BA42B1AFC20A}"/>
              </a:ext>
            </a:extLst>
          </p:cNvPr>
          <p:cNvSpPr txBox="1"/>
          <p:nvPr/>
        </p:nvSpPr>
        <p:spPr>
          <a:xfrm>
            <a:off x="628651" y="729376"/>
            <a:ext cx="3092560" cy="461665"/>
          </a:xfrm>
          <a:prstGeom prst="rect">
            <a:avLst/>
          </a:prstGeom>
          <a:noFill/>
        </p:spPr>
        <p:txBody>
          <a:bodyPr wrap="square" rtlCol="0">
            <a:spAutoFit/>
          </a:bodyPr>
          <a:lstStyle/>
          <a:p>
            <a:r>
              <a:rPr lang="nl-NL" sz="2400" b="1" dirty="0">
                <a:solidFill>
                  <a:schemeClr val="bg1"/>
                </a:solidFill>
              </a:rPr>
              <a:t>Hulphond Nederland</a:t>
            </a:r>
          </a:p>
        </p:txBody>
      </p:sp>
      <p:pic>
        <p:nvPicPr>
          <p:cNvPr id="5" name="Afbeelding 4">
            <a:extLst>
              <a:ext uri="{FF2B5EF4-FFF2-40B4-BE49-F238E27FC236}">
                <a16:creationId xmlns:a16="http://schemas.microsoft.com/office/drawing/2014/main" id="{F89EC9FB-68AD-B159-4970-254636EC76E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9" name="Tekstvak 8">
            <a:extLst>
              <a:ext uri="{FF2B5EF4-FFF2-40B4-BE49-F238E27FC236}">
                <a16:creationId xmlns:a16="http://schemas.microsoft.com/office/drawing/2014/main" id="{08F0A077-D47C-4E55-66C4-3A7CE1B23292}"/>
              </a:ext>
            </a:extLst>
          </p:cNvPr>
          <p:cNvSpPr txBox="1"/>
          <p:nvPr/>
        </p:nvSpPr>
        <p:spPr>
          <a:xfrm>
            <a:off x="628650" y="1351474"/>
            <a:ext cx="7775879" cy="3970318"/>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Hulphond Nederland is één van de grootste hulphondenscholen in Nederland met meer dan 40 jaar ervaring.</a:t>
            </a:r>
          </a:p>
          <a:p>
            <a:pPr marL="342900" indent="-342900">
              <a:buFont typeface="Arial" panose="020B0604020202020204" pitchFamily="34" charset="0"/>
              <a:buChar char="•"/>
            </a:pPr>
            <a:r>
              <a:rPr lang="nl-NL" dirty="0">
                <a:solidFill>
                  <a:schemeClr val="bg1"/>
                </a:solidFill>
                <a:latin typeface="+mj-lt"/>
              </a:rPr>
              <a:t>Hulphond Nederland leidt hulphonden op om deze in te zetten bij mensen met een fysieke of geestelijke zorgvraag.</a:t>
            </a:r>
          </a:p>
          <a:p>
            <a:pPr marL="342900" indent="-342900">
              <a:buFont typeface="Arial" panose="020B0604020202020204" pitchFamily="34" charset="0"/>
              <a:buChar char="•"/>
            </a:pPr>
            <a:r>
              <a:rPr lang="nl-NL" dirty="0">
                <a:solidFill>
                  <a:schemeClr val="bg1"/>
                </a:solidFill>
                <a:latin typeface="+mj-lt"/>
              </a:rPr>
              <a:t>Onder ‘mensen met een geestelijke zorgvraag’ vallen mensen met:</a:t>
            </a:r>
          </a:p>
          <a:p>
            <a:pPr marL="800100" lvl="1" indent="-342900">
              <a:buFont typeface="Arial" panose="020B0604020202020204" pitchFamily="34" charset="0"/>
              <a:buChar char="•"/>
            </a:pPr>
            <a:r>
              <a:rPr lang="nl-NL" dirty="0">
                <a:solidFill>
                  <a:schemeClr val="bg1"/>
                </a:solidFill>
                <a:latin typeface="+mj-lt"/>
              </a:rPr>
              <a:t>Trauma’s, bijvoorbeeld vanuit de oorlog of politiewerk</a:t>
            </a:r>
          </a:p>
          <a:p>
            <a:pPr marL="800100" lvl="1" indent="-342900">
              <a:buFont typeface="Arial" panose="020B0604020202020204" pitchFamily="34" charset="0"/>
              <a:buChar char="•"/>
            </a:pPr>
            <a:r>
              <a:rPr lang="nl-NL" dirty="0">
                <a:solidFill>
                  <a:schemeClr val="bg1"/>
                </a:solidFill>
                <a:latin typeface="+mj-lt"/>
              </a:rPr>
              <a:t>Kinderen en jongeren met ADHD of autisme</a:t>
            </a:r>
          </a:p>
          <a:p>
            <a:pPr marL="342900" indent="-342900">
              <a:buFont typeface="Arial" panose="020B0604020202020204" pitchFamily="34" charset="0"/>
              <a:buChar char="•"/>
            </a:pPr>
            <a:r>
              <a:rPr lang="nl-NL" dirty="0">
                <a:solidFill>
                  <a:schemeClr val="bg1"/>
                </a:solidFill>
                <a:latin typeface="+mj-lt"/>
              </a:rPr>
              <a:t>Hulphonden kunnen tot wel 70 vaardigheden aanleren om mensen te helpen.</a:t>
            </a:r>
          </a:p>
          <a:p>
            <a:pPr marL="342900" indent="-342900">
              <a:buFont typeface="Arial" panose="020B0604020202020204" pitchFamily="34" charset="0"/>
              <a:buChar char="•"/>
            </a:pPr>
            <a:r>
              <a:rPr lang="nl-NL" dirty="0">
                <a:solidFill>
                  <a:schemeClr val="bg1"/>
                </a:solidFill>
                <a:latin typeface="+mj-lt"/>
              </a:rPr>
              <a:t>Er werken meer dan 100 medewerkers en 600 vrijwilligers voor de stichting.</a:t>
            </a:r>
          </a:p>
          <a:p>
            <a:pPr marL="342900" indent="-342900">
              <a:buFont typeface="Arial" panose="020B0604020202020204" pitchFamily="34" charset="0"/>
              <a:buChar char="•"/>
            </a:pPr>
            <a:r>
              <a:rPr lang="nl-NL" dirty="0">
                <a:solidFill>
                  <a:schemeClr val="bg1"/>
                </a:solidFill>
                <a:latin typeface="+mj-lt"/>
              </a:rPr>
              <a:t>De opleiding en inzet van hulphonden wordt betaald door donaties/giften, nalatenschappen en collectes.</a:t>
            </a:r>
          </a:p>
          <a:p>
            <a:pPr marL="342900" indent="-342900">
              <a:buFont typeface="Arial" panose="020B0604020202020204" pitchFamily="34" charset="0"/>
              <a:buChar char="•"/>
            </a:pPr>
            <a:r>
              <a:rPr lang="nl-NL" dirty="0">
                <a:solidFill>
                  <a:schemeClr val="bg1"/>
                </a:solidFill>
                <a:latin typeface="+mj-lt"/>
              </a:rPr>
              <a:t>Het doel van Hulphond Nederland is de zelfstandigheid en zelfredzaamheid van mensen te vergroten, waardoor ze minder moeite hebben om mee te doen in het dagelijks leven.</a:t>
            </a:r>
          </a:p>
        </p:txBody>
      </p:sp>
    </p:spTree>
    <p:extLst>
      <p:ext uri="{BB962C8B-B14F-4D97-AF65-F5344CB8AC3E}">
        <p14:creationId xmlns:p14="http://schemas.microsoft.com/office/powerpoint/2010/main" val="196859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291553-731B-0652-0333-7C7770ECC262}"/>
              </a:ext>
            </a:extLst>
          </p:cNvPr>
          <p:cNvSpPr/>
          <p:nvPr/>
        </p:nvSpPr>
        <p:spPr>
          <a:xfrm>
            <a:off x="0" y="0"/>
            <a:ext cx="9144000" cy="6858000"/>
          </a:xfrm>
          <a:prstGeom prst="rect">
            <a:avLst/>
          </a:prstGeom>
          <a:solidFill>
            <a:srgbClr val="4B9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0D7BFDFD-8A09-5000-38CA-BA42B1AFC20A}"/>
              </a:ext>
            </a:extLst>
          </p:cNvPr>
          <p:cNvSpPr txBox="1"/>
          <p:nvPr/>
        </p:nvSpPr>
        <p:spPr>
          <a:xfrm>
            <a:off x="628651" y="729376"/>
            <a:ext cx="3092560" cy="461665"/>
          </a:xfrm>
          <a:prstGeom prst="rect">
            <a:avLst/>
          </a:prstGeom>
          <a:noFill/>
        </p:spPr>
        <p:txBody>
          <a:bodyPr wrap="square" rtlCol="0">
            <a:spAutoFit/>
          </a:bodyPr>
          <a:lstStyle/>
          <a:p>
            <a:r>
              <a:rPr lang="nl-NL" sz="2400" b="1" dirty="0">
                <a:solidFill>
                  <a:schemeClr val="bg1"/>
                </a:solidFill>
              </a:rPr>
              <a:t>Geschiedenis</a:t>
            </a:r>
          </a:p>
        </p:txBody>
      </p:sp>
      <p:pic>
        <p:nvPicPr>
          <p:cNvPr id="5" name="Afbeelding 4">
            <a:extLst>
              <a:ext uri="{FF2B5EF4-FFF2-40B4-BE49-F238E27FC236}">
                <a16:creationId xmlns:a16="http://schemas.microsoft.com/office/drawing/2014/main" id="{F89EC9FB-68AD-B159-4970-254636EC76E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9" name="Tekstvak 8">
            <a:extLst>
              <a:ext uri="{FF2B5EF4-FFF2-40B4-BE49-F238E27FC236}">
                <a16:creationId xmlns:a16="http://schemas.microsoft.com/office/drawing/2014/main" id="{08F0A077-D47C-4E55-66C4-3A7CE1B23292}"/>
              </a:ext>
            </a:extLst>
          </p:cNvPr>
          <p:cNvSpPr txBox="1"/>
          <p:nvPr/>
        </p:nvSpPr>
        <p:spPr>
          <a:xfrm>
            <a:off x="628650" y="1351474"/>
            <a:ext cx="7775879" cy="3416320"/>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latin typeface="+mj-lt"/>
              </a:rPr>
              <a:t>Hulphond Nederland is in 1984 begonnen in het Margriet verpleeghuis in Nijmegen. Hier had een patiënt één grote wens: een hond hebben. Het ziekenhuis besloot een hond op te leiden die de man niet alleen gezelschap zou houden, maar hem ook kon helpen. De eerste hulphond was geboren.</a:t>
            </a:r>
          </a:p>
          <a:p>
            <a:pPr marL="342900" indent="-342900">
              <a:buFont typeface="Arial" panose="020B0604020202020204" pitchFamily="34" charset="0"/>
              <a:buChar char="•"/>
            </a:pPr>
            <a:r>
              <a:rPr lang="nl-NL" dirty="0">
                <a:solidFill>
                  <a:schemeClr val="bg1"/>
                </a:solidFill>
                <a:latin typeface="+mj-lt"/>
              </a:rPr>
              <a:t>In 1987 werd de organisatie uitgebreid naar Herpen, waar de stichting nog steeds te vinden is.</a:t>
            </a:r>
          </a:p>
          <a:p>
            <a:pPr marL="342900" indent="-342900">
              <a:buFont typeface="Arial" panose="020B0604020202020204" pitchFamily="34" charset="0"/>
              <a:buChar char="•"/>
            </a:pPr>
            <a:r>
              <a:rPr lang="nl-NL" dirty="0">
                <a:solidFill>
                  <a:schemeClr val="bg1"/>
                </a:solidFill>
                <a:latin typeface="+mj-lt"/>
              </a:rPr>
              <a:t>De stichting plaatste in 2012 als eerste hulphondenorganisatie in Nederland een PTSS-hulphond bij een veteraan met een Post Traumatisch Stress Syndroom (PTSS).</a:t>
            </a:r>
          </a:p>
          <a:p>
            <a:pPr marL="342900" indent="-342900">
              <a:buFont typeface="Arial" panose="020B0604020202020204" pitchFamily="34" charset="0"/>
              <a:buChar char="•"/>
            </a:pPr>
            <a:r>
              <a:rPr lang="nl-NL" dirty="0">
                <a:solidFill>
                  <a:schemeClr val="bg1"/>
                </a:solidFill>
                <a:latin typeface="+mj-lt"/>
              </a:rPr>
              <a:t>In de afgelopen jaren zijn duizenden jongeren en volwassenen met een geestelijke en/of fysieke zorgvraag succesvol geholpen door de inzet van een </a:t>
            </a:r>
            <a:r>
              <a:rPr lang="nl-NL" dirty="0" err="1">
                <a:solidFill>
                  <a:schemeClr val="bg1"/>
                </a:solidFill>
                <a:latin typeface="+mj-lt"/>
              </a:rPr>
              <a:t>hulphond</a:t>
            </a:r>
            <a:r>
              <a:rPr lang="nl-NL" dirty="0">
                <a:solidFill>
                  <a:schemeClr val="bg1"/>
                </a:solidFill>
                <a:latin typeface="+mj-lt"/>
              </a:rPr>
              <a:t>.</a:t>
            </a:r>
          </a:p>
        </p:txBody>
      </p:sp>
    </p:spTree>
    <p:extLst>
      <p:ext uri="{BB962C8B-B14F-4D97-AF65-F5344CB8AC3E}">
        <p14:creationId xmlns:p14="http://schemas.microsoft.com/office/powerpoint/2010/main" val="28924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0D7BFDFD-8A09-5000-38CA-BA42B1AFC20A}"/>
              </a:ext>
            </a:extLst>
          </p:cNvPr>
          <p:cNvSpPr txBox="1"/>
          <p:nvPr/>
        </p:nvSpPr>
        <p:spPr>
          <a:xfrm>
            <a:off x="628651" y="729376"/>
            <a:ext cx="3092560" cy="461665"/>
          </a:xfrm>
          <a:prstGeom prst="rect">
            <a:avLst/>
          </a:prstGeom>
          <a:noFill/>
        </p:spPr>
        <p:txBody>
          <a:bodyPr wrap="square" rtlCol="0">
            <a:spAutoFit/>
          </a:bodyPr>
          <a:lstStyle/>
          <a:p>
            <a:r>
              <a:rPr lang="nl-NL" sz="2400" b="1" dirty="0">
                <a:solidFill>
                  <a:srgbClr val="4B96D2"/>
                </a:solidFill>
              </a:rPr>
              <a:t>Soorten hulphonden</a:t>
            </a:r>
          </a:p>
        </p:txBody>
      </p:sp>
      <p:pic>
        <p:nvPicPr>
          <p:cNvPr id="5" name="Afbeelding 4">
            <a:extLst>
              <a:ext uri="{FF2B5EF4-FFF2-40B4-BE49-F238E27FC236}">
                <a16:creationId xmlns:a16="http://schemas.microsoft.com/office/drawing/2014/main" id="{F89EC9FB-68AD-B159-4970-254636EC76E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8650" y="5733094"/>
            <a:ext cx="2315219" cy="578805"/>
          </a:xfrm>
          <a:prstGeom prst="rect">
            <a:avLst/>
          </a:prstGeom>
        </p:spPr>
      </p:pic>
      <p:sp>
        <p:nvSpPr>
          <p:cNvPr id="9" name="Tekstvak 8">
            <a:extLst>
              <a:ext uri="{FF2B5EF4-FFF2-40B4-BE49-F238E27FC236}">
                <a16:creationId xmlns:a16="http://schemas.microsoft.com/office/drawing/2014/main" id="{08F0A077-D47C-4E55-66C4-3A7CE1B23292}"/>
              </a:ext>
            </a:extLst>
          </p:cNvPr>
          <p:cNvSpPr txBox="1"/>
          <p:nvPr/>
        </p:nvSpPr>
        <p:spPr>
          <a:xfrm>
            <a:off x="628650" y="1351474"/>
            <a:ext cx="7775879" cy="646331"/>
          </a:xfrm>
          <a:prstGeom prst="rect">
            <a:avLst/>
          </a:prstGeom>
          <a:noFill/>
        </p:spPr>
        <p:txBody>
          <a:bodyPr wrap="square" rtlCol="0">
            <a:spAutoFit/>
          </a:bodyPr>
          <a:lstStyle/>
          <a:p>
            <a:r>
              <a:rPr lang="nl-NL" dirty="0">
                <a:solidFill>
                  <a:srgbClr val="23295C"/>
                </a:solidFill>
                <a:latin typeface="+mj-lt"/>
              </a:rPr>
              <a:t>Hoe een hulphond helpt, is afhankelijk van het doel waar hij voor ingezet wordt. Hulphond Nederland leidt vier verschillende soorten hulphonden op:</a:t>
            </a:r>
          </a:p>
        </p:txBody>
      </p:sp>
      <p:sp>
        <p:nvSpPr>
          <p:cNvPr id="3" name="Tekstvak 2">
            <a:extLst>
              <a:ext uri="{FF2B5EF4-FFF2-40B4-BE49-F238E27FC236}">
                <a16:creationId xmlns:a16="http://schemas.microsoft.com/office/drawing/2014/main" id="{EE696177-4FDE-A581-03D8-2AF49448E31D}"/>
              </a:ext>
            </a:extLst>
          </p:cNvPr>
          <p:cNvSpPr txBox="1"/>
          <p:nvPr/>
        </p:nvSpPr>
        <p:spPr>
          <a:xfrm>
            <a:off x="628649" y="2158238"/>
            <a:ext cx="7775879" cy="369332"/>
          </a:xfrm>
          <a:prstGeom prst="rect">
            <a:avLst/>
          </a:prstGeom>
          <a:noFill/>
        </p:spPr>
        <p:txBody>
          <a:bodyPr wrap="square" rtlCol="0">
            <a:spAutoFit/>
          </a:bodyPr>
          <a:lstStyle/>
          <a:p>
            <a:r>
              <a:rPr lang="nl-NL" b="1" dirty="0">
                <a:solidFill>
                  <a:srgbClr val="23295C"/>
                </a:solidFill>
              </a:rPr>
              <a:t>Plaatsing bij iemand thuis</a:t>
            </a:r>
          </a:p>
        </p:txBody>
      </p:sp>
      <p:sp>
        <p:nvSpPr>
          <p:cNvPr id="4" name="Tekstvak 3">
            <a:extLst>
              <a:ext uri="{FF2B5EF4-FFF2-40B4-BE49-F238E27FC236}">
                <a16:creationId xmlns:a16="http://schemas.microsoft.com/office/drawing/2014/main" id="{99A5CCEB-F42D-E278-C0FC-42C71438E72A}"/>
              </a:ext>
            </a:extLst>
          </p:cNvPr>
          <p:cNvSpPr txBox="1"/>
          <p:nvPr/>
        </p:nvSpPr>
        <p:spPr>
          <a:xfrm>
            <a:off x="628648" y="2551168"/>
            <a:ext cx="7920548" cy="1754326"/>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ADL-</a:t>
            </a:r>
            <a:r>
              <a:rPr lang="nl-NL" dirty="0" err="1">
                <a:solidFill>
                  <a:srgbClr val="23295C"/>
                </a:solidFill>
                <a:latin typeface="+mj-lt"/>
              </a:rPr>
              <a:t>hulphond</a:t>
            </a:r>
            <a:r>
              <a:rPr lang="nl-NL" dirty="0">
                <a:solidFill>
                  <a:srgbClr val="23295C"/>
                </a:solidFill>
                <a:latin typeface="+mj-lt"/>
              </a:rPr>
              <a:t>: helpt mensen met een lichamelijke beperking bij </a:t>
            </a:r>
            <a:r>
              <a:rPr lang="nl-NL" b="1" dirty="0">
                <a:solidFill>
                  <a:srgbClr val="23295C"/>
                </a:solidFill>
                <a:latin typeface="+mj-lt"/>
              </a:rPr>
              <a:t>A</a:t>
            </a:r>
            <a:r>
              <a:rPr lang="nl-NL" dirty="0">
                <a:solidFill>
                  <a:srgbClr val="23295C"/>
                </a:solidFill>
                <a:latin typeface="+mj-lt"/>
              </a:rPr>
              <a:t>ctiviteiten in het </a:t>
            </a:r>
            <a:r>
              <a:rPr lang="nl-NL" b="1" dirty="0">
                <a:solidFill>
                  <a:srgbClr val="23295C"/>
                </a:solidFill>
                <a:latin typeface="+mj-lt"/>
              </a:rPr>
              <a:t>D</a:t>
            </a:r>
            <a:r>
              <a:rPr lang="nl-NL" dirty="0">
                <a:solidFill>
                  <a:srgbClr val="23295C"/>
                </a:solidFill>
                <a:latin typeface="+mj-lt"/>
              </a:rPr>
              <a:t>agelijks </a:t>
            </a:r>
            <a:r>
              <a:rPr lang="nl-NL" b="1" dirty="0">
                <a:solidFill>
                  <a:srgbClr val="23295C"/>
                </a:solidFill>
                <a:latin typeface="+mj-lt"/>
              </a:rPr>
              <a:t>L</a:t>
            </a:r>
            <a:r>
              <a:rPr lang="nl-NL" dirty="0">
                <a:solidFill>
                  <a:srgbClr val="23295C"/>
                </a:solidFill>
                <a:latin typeface="+mj-lt"/>
              </a:rPr>
              <a:t>even.</a:t>
            </a:r>
          </a:p>
          <a:p>
            <a:pPr marL="285750" indent="-285750">
              <a:buFont typeface="Arial" panose="020B0604020202020204" pitchFamily="34" charset="0"/>
              <a:buChar char="•"/>
            </a:pPr>
            <a:r>
              <a:rPr lang="nl-NL" dirty="0">
                <a:solidFill>
                  <a:srgbClr val="23295C"/>
                </a:solidFill>
                <a:latin typeface="+mj-lt"/>
              </a:rPr>
              <a:t>Epilepsie-hulphond: dit is een signaleringshond die helpt bij </a:t>
            </a:r>
            <a:r>
              <a:rPr lang="nl-NL" dirty="0" err="1">
                <a:solidFill>
                  <a:srgbClr val="23295C"/>
                </a:solidFill>
                <a:latin typeface="+mj-lt"/>
              </a:rPr>
              <a:t>epilepsie-aanvallen</a:t>
            </a:r>
            <a:r>
              <a:rPr lang="nl-NL" dirty="0">
                <a:solidFill>
                  <a:srgbClr val="23295C"/>
                </a:solidFill>
                <a:latin typeface="+mj-lt"/>
              </a:rPr>
              <a:t> en deze soms zelfs kan voorspellen.</a:t>
            </a:r>
          </a:p>
          <a:p>
            <a:pPr marL="285750" indent="-285750">
              <a:buFont typeface="Arial" panose="020B0604020202020204" pitchFamily="34" charset="0"/>
              <a:buChar char="•"/>
            </a:pPr>
            <a:r>
              <a:rPr lang="nl-NL" dirty="0">
                <a:solidFill>
                  <a:srgbClr val="23295C"/>
                </a:solidFill>
                <a:latin typeface="+mj-lt"/>
              </a:rPr>
              <a:t>PTSS-</a:t>
            </a:r>
            <a:r>
              <a:rPr lang="nl-NL" dirty="0" err="1">
                <a:solidFill>
                  <a:srgbClr val="23295C"/>
                </a:solidFill>
                <a:latin typeface="+mj-lt"/>
              </a:rPr>
              <a:t>hulphond</a:t>
            </a:r>
            <a:r>
              <a:rPr lang="nl-NL" dirty="0">
                <a:solidFill>
                  <a:srgbClr val="23295C"/>
                </a:solidFill>
                <a:latin typeface="+mj-lt"/>
              </a:rPr>
              <a:t>: dit is een signaleringshond met extra sensitiviteit voor stress. Deze wordt geplaatst bij mensen die traumatische ervaringen hebben opgedaan. </a:t>
            </a:r>
          </a:p>
        </p:txBody>
      </p:sp>
      <p:sp>
        <p:nvSpPr>
          <p:cNvPr id="6" name="Tekstvak 5">
            <a:extLst>
              <a:ext uri="{FF2B5EF4-FFF2-40B4-BE49-F238E27FC236}">
                <a16:creationId xmlns:a16="http://schemas.microsoft.com/office/drawing/2014/main" id="{7024E2AD-3CEF-6E52-7B14-E9BB2AFB5C01}"/>
              </a:ext>
            </a:extLst>
          </p:cNvPr>
          <p:cNvSpPr txBox="1"/>
          <p:nvPr/>
        </p:nvSpPr>
        <p:spPr>
          <a:xfrm>
            <a:off x="628648" y="4471866"/>
            <a:ext cx="7775879" cy="369332"/>
          </a:xfrm>
          <a:prstGeom prst="rect">
            <a:avLst/>
          </a:prstGeom>
          <a:noFill/>
        </p:spPr>
        <p:txBody>
          <a:bodyPr wrap="square" rtlCol="0">
            <a:spAutoFit/>
          </a:bodyPr>
          <a:lstStyle/>
          <a:p>
            <a:r>
              <a:rPr lang="nl-NL" b="1" dirty="0">
                <a:solidFill>
                  <a:srgbClr val="23295C"/>
                </a:solidFill>
              </a:rPr>
              <a:t>Inzet voor therapie </a:t>
            </a:r>
            <a:r>
              <a:rPr lang="nl-NL" dirty="0">
                <a:solidFill>
                  <a:srgbClr val="23295C"/>
                </a:solidFill>
              </a:rPr>
              <a:t>Domingo House</a:t>
            </a:r>
          </a:p>
        </p:txBody>
      </p:sp>
      <p:sp>
        <p:nvSpPr>
          <p:cNvPr id="10" name="Tekstvak 9">
            <a:extLst>
              <a:ext uri="{FF2B5EF4-FFF2-40B4-BE49-F238E27FC236}">
                <a16:creationId xmlns:a16="http://schemas.microsoft.com/office/drawing/2014/main" id="{7525384C-56D7-4819-1093-186B08746D69}"/>
              </a:ext>
            </a:extLst>
          </p:cNvPr>
          <p:cNvSpPr txBox="1"/>
          <p:nvPr/>
        </p:nvSpPr>
        <p:spPr>
          <a:xfrm>
            <a:off x="628647" y="4864795"/>
            <a:ext cx="7775879" cy="369332"/>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Therapie-hond voor jeugd en volwassenen.</a:t>
            </a:r>
          </a:p>
        </p:txBody>
      </p:sp>
      <p:pic>
        <p:nvPicPr>
          <p:cNvPr id="12" name="Afbeelding 11" descr="Afbeelding met buiten, boom, lucht, grond&#10;&#10;Automatisch gegenereerde beschrijving">
            <a:extLst>
              <a:ext uri="{FF2B5EF4-FFF2-40B4-BE49-F238E27FC236}">
                <a16:creationId xmlns:a16="http://schemas.microsoft.com/office/drawing/2014/main" id="{E21F7243-EBEA-C059-EEF2-3F362D53368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02288" y="4606526"/>
            <a:ext cx="2700000" cy="1800000"/>
          </a:xfrm>
          <a:prstGeom prst="rect">
            <a:avLst/>
          </a:prstGeom>
        </p:spPr>
      </p:pic>
      <p:pic>
        <p:nvPicPr>
          <p:cNvPr id="14" name="Afbeelding 13" descr="Afbeelding met gras, hond, buiten, zoogdier&#10;&#10;Automatisch gegenereerde beschrijving">
            <a:extLst>
              <a:ext uri="{FF2B5EF4-FFF2-40B4-BE49-F238E27FC236}">
                <a16:creationId xmlns:a16="http://schemas.microsoft.com/office/drawing/2014/main" id="{356C3905-DFA0-D5B6-F1DE-367D7FB5CAC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261076" y="2260903"/>
            <a:ext cx="3240000" cy="2160000"/>
          </a:xfrm>
          <a:prstGeom prst="rect">
            <a:avLst/>
          </a:prstGeom>
        </p:spPr>
      </p:pic>
    </p:spTree>
    <p:extLst>
      <p:ext uri="{BB962C8B-B14F-4D97-AF65-F5344CB8AC3E}">
        <p14:creationId xmlns:p14="http://schemas.microsoft.com/office/powerpoint/2010/main" val="170442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93BC153-BFB3-6DD8-6735-40579A7D887E}"/>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p>
        </p:txBody>
      </p:sp>
      <p:pic>
        <p:nvPicPr>
          <p:cNvPr id="4" name="Onlinemedia 3" title="ADL-hulphond | Hulphond Nederland">
            <a:hlinkClick r:id="" action="ppaction://media"/>
            <a:extLst>
              <a:ext uri="{FF2B5EF4-FFF2-40B4-BE49-F238E27FC236}">
                <a16:creationId xmlns:a16="http://schemas.microsoft.com/office/drawing/2014/main" id="{5A46F81A-6E79-FBE0-00B2-270F9C457481}"/>
              </a:ext>
            </a:extLst>
          </p:cNvPr>
          <p:cNvPicPr>
            <a:picLocks noGrp="1" noRot="1" noChangeAspect="1"/>
          </p:cNvPicPr>
          <p:nvPr>
            <p:ph idx="1"/>
            <a:videoFile r:link="rId1"/>
          </p:nvPr>
        </p:nvPicPr>
        <p:blipFill>
          <a:blip r:embed="rId3"/>
          <a:stretch>
            <a:fillRect/>
          </a:stretch>
        </p:blipFill>
        <p:spPr>
          <a:xfrm>
            <a:off x="-422" y="845525"/>
            <a:ext cx="9144422" cy="5166949"/>
          </a:xfrm>
          <a:prstGeom prst="rect">
            <a:avLst/>
          </a:prstGeom>
        </p:spPr>
      </p:pic>
    </p:spTree>
    <p:extLst>
      <p:ext uri="{BB962C8B-B14F-4D97-AF65-F5344CB8AC3E}">
        <p14:creationId xmlns:p14="http://schemas.microsoft.com/office/powerpoint/2010/main" val="42007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AB33E-DEFA-9493-83E4-F8DB3BD94A67}"/>
              </a:ext>
            </a:extLst>
          </p:cNvPr>
          <p:cNvSpPr>
            <a:spLocks noGrp="1"/>
          </p:cNvSpPr>
          <p:nvPr>
            <p:ph type="title"/>
          </p:nvPr>
        </p:nvSpPr>
        <p:spPr/>
        <p:txBody>
          <a:bodyPr>
            <a:normAutofit/>
          </a:bodyPr>
          <a:lstStyle/>
          <a:p>
            <a:r>
              <a:rPr lang="nl-NL" sz="2800" dirty="0">
                <a:solidFill>
                  <a:srgbClr val="4B96D2"/>
                </a:solidFill>
                <a:latin typeface="Open Sans Extrabold" panose="020B0906030804020204" pitchFamily="34" charset="0"/>
                <a:ea typeface="Open Sans Extrabold" panose="020B0906030804020204" pitchFamily="34" charset="0"/>
                <a:cs typeface="Open Sans Extrabold" panose="020B0906030804020204" pitchFamily="34" charset="0"/>
              </a:rPr>
              <a:t>ADL-hulphond</a:t>
            </a:r>
          </a:p>
        </p:txBody>
      </p:sp>
      <p:sp>
        <p:nvSpPr>
          <p:cNvPr id="6" name="Tekstvak 5">
            <a:extLst>
              <a:ext uri="{FF2B5EF4-FFF2-40B4-BE49-F238E27FC236}">
                <a16:creationId xmlns:a16="http://schemas.microsoft.com/office/drawing/2014/main" id="{6D5D589E-AEC0-C2BB-3FA0-14089A71A6FB}"/>
              </a:ext>
            </a:extLst>
          </p:cNvPr>
          <p:cNvSpPr txBox="1"/>
          <p:nvPr/>
        </p:nvSpPr>
        <p:spPr>
          <a:xfrm>
            <a:off x="628650" y="1351474"/>
            <a:ext cx="3943350" cy="3416320"/>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23295C"/>
                </a:solidFill>
                <a:latin typeface="+mj-lt"/>
              </a:rPr>
              <a:t>Een ADL-</a:t>
            </a:r>
            <a:r>
              <a:rPr lang="nl-NL" dirty="0" err="1">
                <a:solidFill>
                  <a:srgbClr val="23295C"/>
                </a:solidFill>
                <a:latin typeface="+mj-lt"/>
              </a:rPr>
              <a:t>hulphond</a:t>
            </a:r>
            <a:r>
              <a:rPr lang="nl-NL" dirty="0">
                <a:solidFill>
                  <a:srgbClr val="23295C"/>
                </a:solidFill>
                <a:latin typeface="+mj-lt"/>
              </a:rPr>
              <a:t> helpt iemand</a:t>
            </a:r>
            <a:br>
              <a:rPr lang="nl-NL" dirty="0">
                <a:solidFill>
                  <a:srgbClr val="23295C"/>
                </a:solidFill>
                <a:latin typeface="+mj-lt"/>
              </a:rPr>
            </a:br>
            <a:r>
              <a:rPr lang="nl-NL" dirty="0">
                <a:solidFill>
                  <a:srgbClr val="23295C"/>
                </a:solidFill>
                <a:latin typeface="+mj-lt"/>
              </a:rPr>
              <a:t>met een lichamelijke beperking</a:t>
            </a:r>
            <a:br>
              <a:rPr lang="nl-NL" dirty="0">
                <a:solidFill>
                  <a:srgbClr val="23295C"/>
                </a:solidFill>
                <a:latin typeface="+mj-lt"/>
              </a:rPr>
            </a:br>
            <a:r>
              <a:rPr lang="nl-NL" dirty="0">
                <a:solidFill>
                  <a:srgbClr val="23295C"/>
                </a:solidFill>
                <a:latin typeface="+mj-lt"/>
              </a:rPr>
              <a:t>bij dagelijkse handelingen zoals:</a:t>
            </a:r>
          </a:p>
          <a:p>
            <a:pPr marL="742950" lvl="1" indent="-285750">
              <a:buFont typeface="Arial" panose="020B0604020202020204" pitchFamily="34" charset="0"/>
              <a:buChar char="•"/>
            </a:pPr>
            <a:r>
              <a:rPr lang="nl-NL" dirty="0">
                <a:solidFill>
                  <a:srgbClr val="23295C"/>
                </a:solidFill>
                <a:latin typeface="+mj-lt"/>
              </a:rPr>
              <a:t>deuren, laden en kasten openen</a:t>
            </a:r>
          </a:p>
          <a:p>
            <a:pPr marL="742950" lvl="1" indent="-285750">
              <a:buFont typeface="Arial" panose="020B0604020202020204" pitchFamily="34" charset="0"/>
              <a:buChar char="•"/>
            </a:pPr>
            <a:r>
              <a:rPr lang="nl-NL" dirty="0">
                <a:solidFill>
                  <a:srgbClr val="23295C"/>
                </a:solidFill>
                <a:latin typeface="+mj-lt"/>
              </a:rPr>
              <a:t>helpen bij het aan- en uitkleden</a:t>
            </a:r>
          </a:p>
          <a:p>
            <a:pPr marL="742950" lvl="1" indent="-285750">
              <a:buFont typeface="Arial" panose="020B0604020202020204" pitchFamily="34" charset="0"/>
              <a:buChar char="•"/>
            </a:pPr>
            <a:r>
              <a:rPr lang="nl-NL" dirty="0">
                <a:solidFill>
                  <a:srgbClr val="23295C"/>
                </a:solidFill>
                <a:latin typeface="+mj-lt"/>
              </a:rPr>
              <a:t>spullen oprapen zoals post</a:t>
            </a:r>
          </a:p>
          <a:p>
            <a:pPr marL="742950" lvl="1" indent="-285750">
              <a:buFont typeface="Arial" panose="020B0604020202020204" pitchFamily="34" charset="0"/>
              <a:buChar char="•"/>
            </a:pPr>
            <a:r>
              <a:rPr lang="nl-NL" dirty="0">
                <a:solidFill>
                  <a:srgbClr val="23295C"/>
                </a:solidFill>
                <a:latin typeface="+mj-lt"/>
              </a:rPr>
              <a:t>betalen in een winkel</a:t>
            </a:r>
          </a:p>
          <a:p>
            <a:pPr marL="742950" lvl="1" indent="-285750">
              <a:buFont typeface="Arial" panose="020B0604020202020204" pitchFamily="34" charset="0"/>
              <a:buChar char="•"/>
            </a:pPr>
            <a:r>
              <a:rPr lang="nl-NL" dirty="0">
                <a:solidFill>
                  <a:srgbClr val="23295C"/>
                </a:solidFill>
                <a:latin typeface="+mj-lt"/>
              </a:rPr>
              <a:t>en nog veel meer..</a:t>
            </a:r>
          </a:p>
          <a:p>
            <a:endParaRPr lang="nl-NL" dirty="0">
              <a:solidFill>
                <a:srgbClr val="23295C"/>
              </a:solidFill>
              <a:latin typeface="+mj-lt"/>
            </a:endParaRPr>
          </a:p>
          <a:p>
            <a:pPr marL="285750" indent="-285750">
              <a:buFont typeface="Arial" panose="020B0604020202020204" pitchFamily="34" charset="0"/>
              <a:buChar char="•"/>
            </a:pPr>
            <a:r>
              <a:rPr lang="nl-NL" dirty="0">
                <a:solidFill>
                  <a:srgbClr val="23295C"/>
                </a:solidFill>
                <a:latin typeface="+mj-lt"/>
              </a:rPr>
              <a:t>Dankzij een </a:t>
            </a:r>
            <a:r>
              <a:rPr lang="nl-NL" dirty="0" err="1">
                <a:solidFill>
                  <a:srgbClr val="23295C"/>
                </a:solidFill>
                <a:latin typeface="+mj-lt"/>
              </a:rPr>
              <a:t>hulphond</a:t>
            </a:r>
            <a:r>
              <a:rPr lang="nl-NL" dirty="0">
                <a:solidFill>
                  <a:srgbClr val="23295C"/>
                </a:solidFill>
                <a:latin typeface="+mj-lt"/>
              </a:rPr>
              <a:t> hebben deze mensen minder (thuis)zorg nodig en kunnen ze zelfstandig(er) wonen.</a:t>
            </a:r>
          </a:p>
        </p:txBody>
      </p:sp>
      <p:pic>
        <p:nvPicPr>
          <p:cNvPr id="8" name="Tijdelijke aanduiding voor inhoud 7">
            <a:extLst>
              <a:ext uri="{FF2B5EF4-FFF2-40B4-BE49-F238E27FC236}">
                <a16:creationId xmlns:a16="http://schemas.microsoft.com/office/drawing/2014/main" id="{35F70214-3214-F3DC-6339-ED4C4CC970D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767311" y="-635434"/>
            <a:ext cx="5928948" cy="7507434"/>
          </a:xfrm>
          <a:prstGeom prst="roundRect">
            <a:avLst>
              <a:gd name="adj" fmla="val 0"/>
            </a:avLst>
          </a:prstGeom>
          <a:solidFill>
            <a:srgbClr val="FFFFFF">
              <a:shade val="85000"/>
            </a:srgbClr>
          </a:solidFill>
          <a:ln>
            <a:noFill/>
          </a:ln>
          <a:effectLst/>
        </p:spPr>
      </p:pic>
    </p:spTree>
    <p:extLst>
      <p:ext uri="{BB962C8B-B14F-4D97-AF65-F5344CB8AC3E}">
        <p14:creationId xmlns:p14="http://schemas.microsoft.com/office/powerpoint/2010/main" val="1617529534"/>
      </p:ext>
    </p:extLst>
  </p:cSld>
  <p:clrMapOvr>
    <a:masterClrMapping/>
  </p:clrMapOvr>
</p:sld>
</file>

<file path=ppt/theme/theme1.xml><?xml version="1.0" encoding="utf-8"?>
<a:theme xmlns:a="http://schemas.openxmlformats.org/drawingml/2006/main" name="Office-thema 2013 - 2022">
  <a:themeElements>
    <a:clrScheme name="Office-thema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766</TotalTime>
  <Words>1017</Words>
  <Application>Microsoft Office PowerPoint</Application>
  <PresentationFormat>Diavoorstelling (4:3)</PresentationFormat>
  <Paragraphs>99</Paragraphs>
  <Slides>16</Slides>
  <Notes>0</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16</vt:i4>
      </vt:variant>
    </vt:vector>
  </HeadingPairs>
  <TitlesOfParts>
    <vt:vector size="25" baseType="lpstr">
      <vt:lpstr>Arial</vt:lpstr>
      <vt:lpstr>Calibri</vt:lpstr>
      <vt:lpstr>Calibri Light</vt:lpstr>
      <vt:lpstr>Calibri regular</vt:lpstr>
      <vt:lpstr>Open Sans</vt:lpstr>
      <vt:lpstr>Open Sans bold</vt:lpstr>
      <vt:lpstr>Open Sans Extrabold</vt:lpstr>
      <vt:lpstr>Open Sans regular</vt:lpstr>
      <vt:lpstr>Office-thema 2013 - 2022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ADL-hulphond</vt:lpstr>
      <vt:lpstr>Epilepsie-hulphond</vt:lpstr>
      <vt:lpstr>PTSS-hulphond</vt:lpstr>
      <vt:lpstr>Therapie-hulphond</vt:lpstr>
      <vt:lpstr>PowerPoint-presentatie</vt:lpstr>
      <vt:lpstr>Van pup tot pensioen</vt:lpstr>
      <vt:lpstr>Wil jij graag meer weten over Hulphond Nederland en hoe wij mensen helpen?  Volg ons dan op social media:</vt:lpstr>
      <vt:lpstr>Zijn er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Kelly Krijnen</dc:creator>
  <cp:lastModifiedBy>Maya Bruining</cp:lastModifiedBy>
  <cp:revision>24</cp:revision>
  <dcterms:created xsi:type="dcterms:W3CDTF">2023-02-13T08:35:31Z</dcterms:created>
  <dcterms:modified xsi:type="dcterms:W3CDTF">2023-06-02T09:15:07Z</dcterms:modified>
</cp:coreProperties>
</file>